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79" r:id="rId14"/>
    <p:sldId id="269" r:id="rId15"/>
    <p:sldId id="270" r:id="rId16"/>
    <p:sldId id="280" r:id="rId17"/>
    <p:sldId id="276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563" autoAdjust="0"/>
  </p:normalViewPr>
  <p:slideViewPr>
    <p:cSldViewPr>
      <p:cViewPr varScale="1">
        <p:scale>
          <a:sx n="51" d="100"/>
          <a:sy n="51" d="100"/>
        </p:scale>
        <p:origin x="-11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6F04-3A94-4FA2-861D-DE0E3EE0B32D}" type="datetimeFigureOut">
              <a:rPr lang="en-US" smtClean="0"/>
              <a:pPr/>
              <a:t>3/1/2013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A69F-BA5F-4032-A1A5-F1F4B746D3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6F04-3A94-4FA2-861D-DE0E3EE0B32D}" type="datetimeFigureOut">
              <a:rPr lang="en-US" smtClean="0"/>
              <a:pPr/>
              <a:t>3/1/2013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A69F-BA5F-4032-A1A5-F1F4B746D3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6F04-3A94-4FA2-861D-DE0E3EE0B32D}" type="datetimeFigureOut">
              <a:rPr lang="en-US" smtClean="0"/>
              <a:pPr/>
              <a:t>3/1/2013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A69F-BA5F-4032-A1A5-F1F4B746D3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6F04-3A94-4FA2-861D-DE0E3EE0B32D}" type="datetimeFigureOut">
              <a:rPr lang="en-US" smtClean="0"/>
              <a:pPr/>
              <a:t>3/1/2013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A69F-BA5F-4032-A1A5-F1F4B746D3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6F04-3A94-4FA2-861D-DE0E3EE0B32D}" type="datetimeFigureOut">
              <a:rPr lang="en-US" smtClean="0"/>
              <a:pPr/>
              <a:t>3/1/2013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A69F-BA5F-4032-A1A5-F1F4B746D3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6F04-3A94-4FA2-861D-DE0E3EE0B32D}" type="datetimeFigureOut">
              <a:rPr lang="en-US" smtClean="0"/>
              <a:pPr/>
              <a:t>3/1/2013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A69F-BA5F-4032-A1A5-F1F4B746D3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6F04-3A94-4FA2-861D-DE0E3EE0B32D}" type="datetimeFigureOut">
              <a:rPr lang="en-US" smtClean="0"/>
              <a:pPr/>
              <a:t>3/1/2013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A69F-BA5F-4032-A1A5-F1F4B746D3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6F04-3A94-4FA2-861D-DE0E3EE0B32D}" type="datetimeFigureOut">
              <a:rPr lang="en-US" smtClean="0"/>
              <a:pPr/>
              <a:t>3/1/2013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A69F-BA5F-4032-A1A5-F1F4B746D3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6F04-3A94-4FA2-861D-DE0E3EE0B32D}" type="datetimeFigureOut">
              <a:rPr lang="en-US" smtClean="0"/>
              <a:pPr/>
              <a:t>3/1/2013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A69F-BA5F-4032-A1A5-F1F4B746D3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6F04-3A94-4FA2-861D-DE0E3EE0B32D}" type="datetimeFigureOut">
              <a:rPr lang="en-US" smtClean="0"/>
              <a:pPr/>
              <a:t>3/1/2013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A69F-BA5F-4032-A1A5-F1F4B746D3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6F04-3A94-4FA2-861D-DE0E3EE0B32D}" type="datetimeFigureOut">
              <a:rPr lang="en-US" smtClean="0"/>
              <a:pPr/>
              <a:t>3/1/2013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64A69F-BA5F-4032-A1A5-F1F4B746D3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8A6F04-3A94-4FA2-861D-DE0E3EE0B32D}" type="datetimeFigureOut">
              <a:rPr lang="en-US" smtClean="0"/>
              <a:pPr/>
              <a:t>3/1/2013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64A69F-BA5F-4032-A1A5-F1F4B746D3C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Κεφάλαιο 10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505200"/>
            <a:ext cx="7854696" cy="1752600"/>
          </a:xfrm>
        </p:spPr>
        <p:txBody>
          <a:bodyPr>
            <a:normAutofit/>
          </a:bodyPr>
          <a:lstStyle/>
          <a:p>
            <a:r>
              <a:rPr lang="el-GR" sz="4800" dirty="0" smtClean="0">
                <a:solidFill>
                  <a:schemeClr val="accent2"/>
                </a:solidFill>
              </a:rPr>
              <a:t>Είναι η δυσλεξία χάρισμα</a:t>
            </a:r>
            <a:r>
              <a:rPr lang="en-US" sz="4800" dirty="0" smtClean="0">
                <a:solidFill>
                  <a:schemeClr val="accent2"/>
                </a:solidFill>
              </a:rPr>
              <a:t>;</a:t>
            </a:r>
            <a:endParaRPr lang="en-US" sz="4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234391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Η αντίδραση της οικογένειας  </a:t>
            </a:r>
            <a:r>
              <a:rPr lang="el-GR" b="1" dirty="0" smtClean="0"/>
              <a:t>αντανακλάται </a:t>
            </a:r>
            <a:r>
              <a:rPr lang="el-GR" dirty="0" smtClean="0"/>
              <a:t>στα συναισθήματά του παιδιού για τη μαθησιακή του δυσκολία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286000"/>
          </a:xfrm>
        </p:spPr>
        <p:txBody>
          <a:bodyPr>
            <a:normAutofit/>
          </a:bodyPr>
          <a:lstStyle/>
          <a:p>
            <a:r>
              <a:rPr lang="el-GR" sz="4000" dirty="0" smtClean="0">
                <a:solidFill>
                  <a:schemeClr val="accent2"/>
                </a:solidFill>
              </a:rPr>
              <a:t> απαισιόδοξη στάση γονέων</a:t>
            </a:r>
          </a:p>
          <a:p>
            <a:r>
              <a:rPr lang="el-GR" sz="4000" dirty="0" smtClean="0">
                <a:solidFill>
                  <a:schemeClr val="accent2"/>
                </a:solidFill>
              </a:rPr>
              <a:t>Υποστηρικτικοί γονείς</a:t>
            </a:r>
            <a:endParaRPr lang="en-US" sz="4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848600" cy="1981200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Σερένα, μητέρα δυσλεκτικού </a:t>
            </a:r>
            <a:r>
              <a:rPr lang="el-GR" sz="4400" dirty="0" err="1" smtClean="0"/>
              <a:t>Τόμπι</a:t>
            </a:r>
            <a:r>
              <a:rPr lang="el-GR" sz="4400" dirty="0" smtClean="0"/>
              <a:t> φοβάται ότι ο γιος της δε θα πετύχει κάτι στη ζωή του.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971800"/>
            <a:ext cx="8229600" cy="3886200"/>
          </a:xfrm>
        </p:spPr>
        <p:txBody>
          <a:bodyPr>
            <a:normAutofit lnSpcReduction="10000"/>
          </a:bodyPr>
          <a:lstStyle/>
          <a:p>
            <a:r>
              <a:rPr lang="el-GR" dirty="0" smtClean="0">
                <a:solidFill>
                  <a:schemeClr val="accent2"/>
                </a:solidFill>
              </a:rPr>
              <a:t>Έχει την εμπειρία της δυσλεκτικής αδελφής της </a:t>
            </a:r>
          </a:p>
          <a:p>
            <a:r>
              <a:rPr lang="el-GR" dirty="0" smtClean="0">
                <a:solidFill>
                  <a:schemeClr val="accent2"/>
                </a:solidFill>
              </a:rPr>
              <a:t>Μοιρολογάει διαρκώς</a:t>
            </a:r>
          </a:p>
          <a:p>
            <a:r>
              <a:rPr lang="el-GR" dirty="0" smtClean="0">
                <a:solidFill>
                  <a:schemeClr val="accent2"/>
                </a:solidFill>
              </a:rPr>
              <a:t>Λέει η θεία Κάρλα είχε το ίδιο και να που κατάντησε</a:t>
            </a:r>
          </a:p>
          <a:p>
            <a:pPr>
              <a:buNone/>
            </a:pPr>
            <a:r>
              <a:rPr lang="el-GR" dirty="0" smtClean="0"/>
              <a:t>       </a:t>
            </a:r>
            <a:r>
              <a:rPr lang="el-GR" sz="4400" dirty="0" smtClean="0">
                <a:solidFill>
                  <a:schemeClr val="tx2"/>
                </a:solidFill>
              </a:rPr>
              <a:t>με αποτέλεσμα ο </a:t>
            </a:r>
            <a:r>
              <a:rPr lang="el-GR" sz="4400" dirty="0" err="1" smtClean="0">
                <a:solidFill>
                  <a:schemeClr val="tx2"/>
                </a:solidFill>
              </a:rPr>
              <a:t>Τόμπι</a:t>
            </a:r>
            <a:endParaRPr lang="el-GR" sz="4400" dirty="0" smtClean="0">
              <a:solidFill>
                <a:schemeClr val="tx2"/>
              </a:solidFill>
            </a:endParaRPr>
          </a:p>
          <a:p>
            <a:r>
              <a:rPr lang="el-GR" dirty="0" smtClean="0">
                <a:solidFill>
                  <a:schemeClr val="accent2"/>
                </a:solidFill>
              </a:rPr>
              <a:t>Να διαισθάνεται ότι η μητέρα του δεν πιστεύει σ’ αυτόν</a:t>
            </a:r>
          </a:p>
          <a:p>
            <a:r>
              <a:rPr lang="el-GR" dirty="0" smtClean="0">
                <a:solidFill>
                  <a:schemeClr val="accent2"/>
                </a:solidFill>
              </a:rPr>
              <a:t>Νιώθει διχασμένος ανάμεσα στη γνώμη των δασκάλων που επιμένουν ότι μπορεί να τα καταφέρει και την απαισιόδοξη στάση της μητέρας</a:t>
            </a:r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3911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Πωλ και </a:t>
            </a:r>
            <a:r>
              <a:rPr lang="el-GR" dirty="0" err="1" smtClean="0"/>
              <a:t>Γκέιλ</a:t>
            </a:r>
            <a:r>
              <a:rPr lang="el-GR" dirty="0" smtClean="0"/>
              <a:t>, γονείς δυσλεκτικής </a:t>
            </a:r>
            <a:r>
              <a:rPr lang="el-GR" dirty="0" err="1" smtClean="0"/>
              <a:t>Σάρλα</a:t>
            </a:r>
            <a:r>
              <a:rPr lang="el-GR" dirty="0" smtClean="0"/>
              <a:t> (9)δεν πανικοβλήθηκαν  στο άκουσμα της δυσλεξίας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67000"/>
            <a:ext cx="8229600" cy="4191000"/>
          </a:xfrm>
        </p:spPr>
        <p:txBody>
          <a:bodyPr>
            <a:normAutofit lnSpcReduction="10000"/>
          </a:bodyPr>
          <a:lstStyle/>
          <a:p>
            <a:r>
              <a:rPr lang="el-GR" dirty="0" smtClean="0">
                <a:solidFill>
                  <a:schemeClr val="accent2"/>
                </a:solidFill>
              </a:rPr>
              <a:t>Έχουν ήδη ένα δυσλεκτικό αγόρι στο κολλέγιο</a:t>
            </a:r>
          </a:p>
          <a:p>
            <a:r>
              <a:rPr lang="el-GR" dirty="0" smtClean="0">
                <a:solidFill>
                  <a:schemeClr val="accent2"/>
                </a:solidFill>
              </a:rPr>
              <a:t>Ξέρουν πόσο σκληρά θα χρειαστεί να δουλέψουν</a:t>
            </a:r>
          </a:p>
          <a:p>
            <a:r>
              <a:rPr lang="el-GR" dirty="0" smtClean="0">
                <a:solidFill>
                  <a:schemeClr val="accent2"/>
                </a:solidFill>
              </a:rPr>
              <a:t>Δεν την αποπαίρνουν όταν δηλώνει ότι θα γίνει δικηγόρος</a:t>
            </a:r>
          </a:p>
          <a:p>
            <a:r>
              <a:rPr lang="el-GR" dirty="0" smtClean="0">
                <a:solidFill>
                  <a:schemeClr val="accent2"/>
                </a:solidFill>
              </a:rPr>
              <a:t>Την  διαβεβαιώνουν ότι θα κάνουν ότι μπορούν να τη βοηθήσουν</a:t>
            </a:r>
          </a:p>
          <a:p>
            <a:pPr>
              <a:buNone/>
            </a:pPr>
            <a:r>
              <a:rPr lang="el-GR" sz="3200" dirty="0" smtClean="0">
                <a:solidFill>
                  <a:schemeClr val="tx2"/>
                </a:solidFill>
              </a:rPr>
              <a:t>Με αποτέλεσμα η </a:t>
            </a:r>
            <a:r>
              <a:rPr lang="el-GR" sz="3200" dirty="0" err="1" smtClean="0">
                <a:solidFill>
                  <a:schemeClr val="tx2"/>
                </a:solidFill>
              </a:rPr>
              <a:t>Σάρλα</a:t>
            </a:r>
            <a:r>
              <a:rPr lang="el-GR" sz="3200" dirty="0" smtClean="0">
                <a:solidFill>
                  <a:schemeClr val="tx2"/>
                </a:solidFill>
              </a:rPr>
              <a:t> </a:t>
            </a:r>
          </a:p>
          <a:p>
            <a:r>
              <a:rPr lang="el-GR" dirty="0" smtClean="0">
                <a:solidFill>
                  <a:schemeClr val="accent2"/>
                </a:solidFill>
              </a:rPr>
              <a:t>Να προσπαθεί περισσότερο</a:t>
            </a:r>
          </a:p>
          <a:p>
            <a:r>
              <a:rPr lang="el-GR" dirty="0" smtClean="0">
                <a:solidFill>
                  <a:schemeClr val="accent2"/>
                </a:solidFill>
              </a:rPr>
              <a:t>Να  έχει αυτοπεποίθηση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305800" cy="4629912"/>
          </a:xfrm>
        </p:spPr>
        <p:txBody>
          <a:bodyPr/>
          <a:lstStyle/>
          <a:p>
            <a:r>
              <a:rPr lang="el-GR" dirty="0" smtClean="0"/>
              <a:t>Συνοψίζοντας, η δυσλεξία δεν είναι χάρισμα αλλά </a:t>
            </a:r>
            <a:r>
              <a:rPr lang="el-GR" b="1" dirty="0" smtClean="0"/>
              <a:t>είναι αντιμετωπίσιμη</a:t>
            </a:r>
            <a:r>
              <a:rPr lang="el-GR" dirty="0" smtClean="0"/>
              <a:t> και μπορεί να οδηγήσει σε μεγάλα επιτεύγματα με τους κατάλληλους τρόπους.</a:t>
            </a:r>
            <a:r>
              <a:rPr lang="en-US" dirty="0" smtClean="0"/>
              <a:t> </a:t>
            </a:r>
            <a:r>
              <a:rPr lang="el-GR" dirty="0" smtClean="0"/>
              <a:t>Πως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Ως εκπαιδευτικοί μπορούμε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286000"/>
          </a:xfrm>
        </p:spPr>
        <p:txBody>
          <a:bodyPr>
            <a:noAutofit/>
          </a:bodyPr>
          <a:lstStyle/>
          <a:p>
            <a:r>
              <a:rPr lang="el-GR" sz="3200" dirty="0" smtClean="0">
                <a:solidFill>
                  <a:schemeClr val="accent2"/>
                </a:solidFill>
              </a:rPr>
              <a:t>Να εντοπίζουμε τ</a:t>
            </a:r>
            <a:r>
              <a:rPr lang="en-US" sz="3200" dirty="0" smtClean="0">
                <a:solidFill>
                  <a:schemeClr val="accent2"/>
                </a:solidFill>
              </a:rPr>
              <a:t>o </a:t>
            </a:r>
            <a:r>
              <a:rPr lang="el-GR" sz="3200" dirty="0" smtClean="0">
                <a:solidFill>
                  <a:schemeClr val="accent2"/>
                </a:solidFill>
              </a:rPr>
              <a:t>χάρισμα του παιδιού</a:t>
            </a:r>
            <a:endParaRPr lang="en-US" sz="3200" dirty="0" smtClean="0">
              <a:solidFill>
                <a:schemeClr val="accent2"/>
              </a:solidFill>
            </a:endParaRPr>
          </a:p>
          <a:p>
            <a:r>
              <a:rPr lang="el-GR" sz="3200" dirty="0" smtClean="0">
                <a:solidFill>
                  <a:schemeClr val="accent2"/>
                </a:solidFill>
              </a:rPr>
              <a:t>Να το ενθαρρύνουμε</a:t>
            </a:r>
          </a:p>
          <a:p>
            <a:r>
              <a:rPr lang="el-GR" sz="3200" dirty="0" smtClean="0">
                <a:solidFill>
                  <a:schemeClr val="accent2"/>
                </a:solidFill>
              </a:rPr>
              <a:t>Να το υποστηρίζουμε</a:t>
            </a:r>
          </a:p>
          <a:p>
            <a:r>
              <a:rPr lang="el-GR" sz="3200" dirty="0" smtClean="0">
                <a:solidFill>
                  <a:schemeClr val="accent2"/>
                </a:solidFill>
              </a:rPr>
              <a:t>Να το επιβραβεύουμε</a:t>
            </a:r>
            <a:endParaRPr lang="en-US" sz="3200" dirty="0" smtClean="0">
              <a:solidFill>
                <a:schemeClr val="accent2"/>
              </a:solidFill>
            </a:endParaRPr>
          </a:p>
          <a:p>
            <a:endParaRPr lang="en-US" sz="3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φίλοι και συμμαθητές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2438400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accent2"/>
                </a:solidFill>
              </a:rPr>
              <a:t>Να το αποδέχονται</a:t>
            </a:r>
          </a:p>
          <a:p>
            <a:r>
              <a:rPr lang="el-GR" sz="3200" dirty="0" smtClean="0">
                <a:solidFill>
                  <a:schemeClr val="accent2"/>
                </a:solidFill>
              </a:rPr>
              <a:t>Να το στηρίζουν </a:t>
            </a:r>
          </a:p>
          <a:p>
            <a:r>
              <a:rPr lang="el-GR" sz="3200" dirty="0" smtClean="0">
                <a:solidFill>
                  <a:schemeClr val="accent2"/>
                </a:solidFill>
              </a:rPr>
              <a:t>Να το βοηθούν</a:t>
            </a:r>
            <a:endParaRPr lang="en-US" sz="3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Να βοηθήσουμε το ίδιο το δυσλεκτικό παιδί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>
                <a:solidFill>
                  <a:schemeClr val="accent2"/>
                </a:solidFill>
              </a:rPr>
              <a:t>Να καταλάβει και να αποδεχτεί την ιδιαιτερότητα.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l-GR" dirty="0" smtClean="0">
                <a:solidFill>
                  <a:schemeClr val="accent2"/>
                </a:solidFill>
              </a:rPr>
              <a:t>Να συνειδητοποιήσει ότι  η δυσκολία του  θα πορευτεί μαζί του σ’ όλη του τη ζωή.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l-GR" dirty="0" smtClean="0">
                <a:solidFill>
                  <a:schemeClr val="accent2"/>
                </a:solidFill>
              </a:rPr>
              <a:t>Να προσπαθεί με σκληρή δουλειά, επιμονή, υπομονή να πετύχει τους στόχους του.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l-GR" dirty="0" smtClean="0">
                <a:solidFill>
                  <a:schemeClr val="accent2"/>
                </a:solidFill>
              </a:rPr>
              <a:t>Να καταλάβει ότι  θα χρειαστεί χρόνο για να φανούν τα αποτελέσματα των προσπαθειών του.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l-GR" dirty="0" smtClean="0">
                <a:solidFill>
                  <a:schemeClr val="accent2"/>
                </a:solidFill>
              </a:rPr>
              <a:t>Να αποκτήσει αυτοπεποίθηση ότι μπορεί να τα καταφέρει.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l-GR" dirty="0" smtClean="0">
                <a:solidFill>
                  <a:schemeClr val="accent2"/>
                </a:solidFill>
              </a:rPr>
              <a:t>Να βελτιώνει τις τεχνικές του για να αντιμετωπίζει τη δυσλεξία.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mtClean="0"/>
              <a:t>Ως γονείς δυσλεκτικού παιδιού μπορούμε</a:t>
            </a:r>
            <a:r>
              <a:rPr lang="en-US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smtClean="0">
                <a:solidFill>
                  <a:schemeClr val="accent2"/>
                </a:solidFill>
              </a:rPr>
              <a:t>Να  ρωτάμε ποια είναι τα όνειρά του και να το ενθαρρύνουμε</a:t>
            </a:r>
          </a:p>
          <a:p>
            <a:r>
              <a:rPr lang="el-GR" smtClean="0">
                <a:solidFill>
                  <a:schemeClr val="accent2"/>
                </a:solidFill>
              </a:rPr>
              <a:t>Να σεβόμαστε την ατομικότητα του</a:t>
            </a:r>
          </a:p>
          <a:p>
            <a:r>
              <a:rPr lang="el-GR" smtClean="0">
                <a:solidFill>
                  <a:schemeClr val="accent2"/>
                </a:solidFill>
              </a:rPr>
              <a:t>Να προσφέρουμε διεξόδους στη δημιουργικότητα  του</a:t>
            </a:r>
          </a:p>
          <a:p>
            <a:r>
              <a:rPr lang="el-GR" smtClean="0">
                <a:solidFill>
                  <a:schemeClr val="accent2"/>
                </a:solidFill>
              </a:rPr>
              <a:t>Να  το επιβραβεύουμε καθημερινά</a:t>
            </a:r>
          </a:p>
          <a:p>
            <a:r>
              <a:rPr lang="el-GR" smtClean="0">
                <a:solidFill>
                  <a:schemeClr val="accent2"/>
                </a:solidFill>
              </a:rPr>
              <a:t>Να είμαστε περήφανοι για την επιμονή του(ακόμα κι αν φτάνει στα όρια του πείσματος)</a:t>
            </a:r>
          </a:p>
          <a:p>
            <a:r>
              <a:rPr lang="el-GR" smtClean="0">
                <a:solidFill>
                  <a:schemeClr val="accent2"/>
                </a:solidFill>
              </a:rPr>
              <a:t>Να  ανακαλύπτουμε τα χαρίσματα του και να τα καλλιεργούμε</a:t>
            </a:r>
          </a:p>
          <a:p>
            <a:r>
              <a:rPr lang="el-GR" smtClean="0">
                <a:solidFill>
                  <a:schemeClr val="accent2"/>
                </a:solidFill>
              </a:rPr>
              <a:t>Να ενθαρρύνουμε την ανεξαρτησία του προσφέροντας παράλληλα στήριξη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305800" cy="3048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Αιμιλία </a:t>
            </a:r>
            <a:r>
              <a:rPr lang="el-GR" dirty="0" err="1" smtClean="0"/>
              <a:t>Βασιλειάδου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err="1" smtClean="0"/>
              <a:t>Εριφίλη</a:t>
            </a:r>
            <a:r>
              <a:rPr lang="el-GR" dirty="0" smtClean="0"/>
              <a:t> </a:t>
            </a:r>
            <a:r>
              <a:rPr lang="el-GR" dirty="0" err="1" smtClean="0"/>
              <a:t>Τσαλαρκίδου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Δ.Σ. </a:t>
            </a:r>
            <a:r>
              <a:rPr lang="el-GR" dirty="0" err="1" smtClean="0"/>
              <a:t>Παλαιοχωρίου</a:t>
            </a:r>
            <a:r>
              <a:rPr lang="el-GR" dirty="0" smtClean="0"/>
              <a:t> </a:t>
            </a:r>
            <a:br>
              <a:rPr lang="el-GR" dirty="0" smtClean="0"/>
            </a:br>
            <a:r>
              <a:rPr lang="el-GR" dirty="0" smtClean="0"/>
              <a:t>      2012-2013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Τι είναι  η δυσλεξία;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120"/>
          </a:xfrm>
        </p:spPr>
        <p:txBody>
          <a:bodyPr/>
          <a:lstStyle/>
          <a:p>
            <a:r>
              <a:rPr lang="el-GR" sz="3200" dirty="0" smtClean="0">
                <a:solidFill>
                  <a:schemeClr val="accent2"/>
                </a:solidFill>
              </a:rPr>
              <a:t>Χάρισμα; </a:t>
            </a:r>
            <a:endParaRPr lang="en-US" sz="3200" dirty="0" smtClean="0">
              <a:solidFill>
                <a:schemeClr val="accent2"/>
              </a:solidFill>
            </a:endParaRPr>
          </a:p>
          <a:p>
            <a:r>
              <a:rPr lang="el-GR" sz="3200" dirty="0" smtClean="0">
                <a:solidFill>
                  <a:schemeClr val="accent2"/>
                </a:solidFill>
              </a:rPr>
              <a:t>Ιδιαιτερότητα;</a:t>
            </a:r>
            <a:endParaRPr lang="en-US" sz="3200" dirty="0" smtClean="0">
              <a:solidFill>
                <a:schemeClr val="accent2"/>
              </a:solidFill>
            </a:endParaRPr>
          </a:p>
          <a:p>
            <a:r>
              <a:rPr lang="el-GR" sz="3200" dirty="0" smtClean="0">
                <a:solidFill>
                  <a:schemeClr val="accent2"/>
                </a:solidFill>
              </a:rPr>
              <a:t>Πρόβλημα; </a:t>
            </a:r>
            <a:endParaRPr lang="en-US" sz="3200" dirty="0" smtClean="0">
              <a:solidFill>
                <a:schemeClr val="accent2"/>
              </a:solidFill>
            </a:endParaRPr>
          </a:p>
          <a:p>
            <a:r>
              <a:rPr lang="el-GR" sz="3200" dirty="0" smtClean="0">
                <a:solidFill>
                  <a:schemeClr val="accent2"/>
                </a:solidFill>
              </a:rPr>
              <a:t>Κακιά μοίρα; </a:t>
            </a:r>
            <a:endParaRPr lang="en-US" sz="3200" dirty="0" smtClean="0">
              <a:solidFill>
                <a:schemeClr val="accent2"/>
              </a:solidFill>
            </a:endParaRPr>
          </a:p>
          <a:p>
            <a:r>
              <a:rPr lang="el-GR" sz="3200" dirty="0" smtClean="0">
                <a:solidFill>
                  <a:schemeClr val="accent2"/>
                </a:solidFill>
              </a:rPr>
              <a:t>Μαθησιακή δυσκολία;</a:t>
            </a:r>
            <a:endParaRPr lang="en-US" sz="3200" dirty="0" smtClean="0">
              <a:solidFill>
                <a:schemeClr val="accent2"/>
              </a:solidFill>
            </a:endParaRPr>
          </a:p>
          <a:p>
            <a:endParaRPr lang="en-US" sz="3200" dirty="0" smtClean="0">
              <a:solidFill>
                <a:schemeClr val="accent2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 συγγραφέας του βιβλίου που είναι δυσλεκτικός θα προτιμούσε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819400"/>
            <a:ext cx="8001000" cy="3429000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>
                <a:solidFill>
                  <a:schemeClr val="accent2"/>
                </a:solidFill>
              </a:rPr>
              <a:t>Να μην υπήρχε η δυσλεξία στη ζωή του</a:t>
            </a:r>
          </a:p>
          <a:p>
            <a:r>
              <a:rPr lang="el-GR" dirty="0" smtClean="0">
                <a:solidFill>
                  <a:schemeClr val="accent2"/>
                </a:solidFill>
              </a:rPr>
              <a:t>Να τη στείλει «από κει που ήρθε</a:t>
            </a:r>
            <a:r>
              <a:rPr lang="el-GR" dirty="0" smtClean="0">
                <a:solidFill>
                  <a:schemeClr val="accent2"/>
                </a:solidFill>
              </a:rPr>
              <a:t>»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l-GR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l-GR" sz="3500" dirty="0" smtClean="0">
                <a:solidFill>
                  <a:schemeClr val="tx2"/>
                </a:solidFill>
              </a:rPr>
              <a:t>Αλλά επειδή δε γίνεται αυτό αποφάσισε</a:t>
            </a:r>
            <a:r>
              <a:rPr lang="en-US" sz="3500" dirty="0" smtClean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endParaRPr lang="el-GR" sz="3500" dirty="0" smtClean="0">
              <a:solidFill>
                <a:schemeClr val="tx2"/>
              </a:solidFill>
            </a:endParaRPr>
          </a:p>
          <a:p>
            <a:r>
              <a:rPr lang="el-GR" dirty="0" smtClean="0">
                <a:solidFill>
                  <a:schemeClr val="accent2"/>
                </a:solidFill>
              </a:rPr>
              <a:t>… να ενστερνιστεί το «Άμα σου δίνουν αλεύρι ,φτιάχνε ψωμί»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….</a:t>
            </a:r>
            <a:r>
              <a:rPr lang="el-GR" dirty="0" smtClean="0">
                <a:solidFill>
                  <a:schemeClr val="accent2"/>
                </a:solidFill>
              </a:rPr>
              <a:t>να συνεργαστεί  μαζί της αντί να  την αντιστρατευτεί</a:t>
            </a:r>
          </a:p>
          <a:p>
            <a:endParaRPr lang="el-GR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226771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…αποφάσισε να αφήσει τη βολική και ανιαρή δουλειά του και να κυνηγήσει το όνειρό του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52800"/>
            <a:ext cx="9144000" cy="2895600"/>
          </a:xfrm>
        </p:spPr>
        <p:txBody>
          <a:bodyPr>
            <a:normAutofit fontScale="92500"/>
          </a:bodyPr>
          <a:lstStyle/>
          <a:p>
            <a:r>
              <a:rPr lang="el-GR" dirty="0" smtClean="0">
                <a:solidFill>
                  <a:schemeClr val="accent2"/>
                </a:solidFill>
              </a:rPr>
              <a:t>Σε μια στιγμή ένιωσε ότι έπρεπε να </a:t>
            </a:r>
            <a:r>
              <a:rPr lang="el-GR" b="1" dirty="0" smtClean="0">
                <a:solidFill>
                  <a:schemeClr val="accent2"/>
                </a:solidFill>
              </a:rPr>
              <a:t>επιλέξει</a:t>
            </a:r>
          </a:p>
          <a:p>
            <a:r>
              <a:rPr lang="el-GR" dirty="0" smtClean="0">
                <a:solidFill>
                  <a:schemeClr val="accent2"/>
                </a:solidFill>
              </a:rPr>
              <a:t>Ένιωθε πως έπρεπε να </a:t>
            </a:r>
            <a:r>
              <a:rPr lang="el-GR" b="1" dirty="0" smtClean="0">
                <a:solidFill>
                  <a:schemeClr val="accent2"/>
                </a:solidFill>
              </a:rPr>
              <a:t>προσπαθήσει</a:t>
            </a:r>
          </a:p>
          <a:p>
            <a:pPr>
              <a:buNone/>
            </a:pPr>
            <a:endParaRPr lang="en-US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chemeClr val="tx2"/>
                </a:solidFill>
              </a:rPr>
              <a:t>…</a:t>
            </a:r>
            <a:r>
              <a:rPr lang="el-GR" sz="3600" b="1" dirty="0" smtClean="0">
                <a:solidFill>
                  <a:schemeClr val="tx2"/>
                </a:solidFill>
              </a:rPr>
              <a:t>και από υπάλληλος σε σταθμό λεωφορείων </a:t>
            </a:r>
          </a:p>
          <a:p>
            <a:pPr>
              <a:buNone/>
            </a:pPr>
            <a:r>
              <a:rPr lang="el-GR" sz="3600" b="1" dirty="0" smtClean="0">
                <a:solidFill>
                  <a:schemeClr val="tx2"/>
                </a:solidFill>
              </a:rPr>
              <a:t> έγινε Διδάκτωρ  Ψυχολογίας</a:t>
            </a:r>
          </a:p>
          <a:p>
            <a:endParaRPr lang="el-G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91512"/>
          </a:xfrm>
        </p:spPr>
        <p:txBody>
          <a:bodyPr>
            <a:normAutofit/>
          </a:bodyPr>
          <a:lstStyle/>
          <a:p>
            <a:r>
              <a:rPr lang="el-GR" sz="4000" dirty="0" smtClean="0"/>
              <a:t>Η δυσλεξία αντιμετωπίζεται όπως τα άλλα προσωπικά ή επαγγελματικά προβλήματα της ζωής με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971800"/>
          </a:xfrm>
        </p:spPr>
        <p:txBody>
          <a:bodyPr/>
          <a:lstStyle/>
          <a:p>
            <a:r>
              <a:rPr lang="el-GR" dirty="0" smtClean="0">
                <a:solidFill>
                  <a:schemeClr val="accent2"/>
                </a:solidFill>
              </a:rPr>
              <a:t>Ενδεδειγμένες στρατηγικές</a:t>
            </a:r>
          </a:p>
          <a:p>
            <a:r>
              <a:rPr lang="el-GR" dirty="0" smtClean="0">
                <a:solidFill>
                  <a:schemeClr val="accent2"/>
                </a:solidFill>
              </a:rPr>
              <a:t>Κατάλληλα συστήματα υποστήριξης</a:t>
            </a:r>
          </a:p>
          <a:p>
            <a:r>
              <a:rPr lang="el-GR" dirty="0" smtClean="0">
                <a:solidFill>
                  <a:schemeClr val="accent2"/>
                </a:solidFill>
              </a:rPr>
              <a:t> σκληρή δουλειά, αφοσίωση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l-GR" dirty="0" smtClean="0">
                <a:solidFill>
                  <a:schemeClr val="accent2"/>
                </a:solidFill>
              </a:rPr>
              <a:t>δημιουργικότητα, χρόνο</a:t>
            </a:r>
          </a:p>
          <a:p>
            <a:r>
              <a:rPr lang="el-GR" sz="4000" dirty="0" smtClean="0">
                <a:solidFill>
                  <a:schemeClr val="accent2"/>
                </a:solidFill>
              </a:rPr>
              <a:t> επιμονή, υπομονή</a:t>
            </a:r>
            <a:endParaRPr lang="en-US" sz="4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7848600" cy="1828800"/>
          </a:xfrm>
        </p:spPr>
        <p:txBody>
          <a:bodyPr>
            <a:noAutofit/>
          </a:bodyPr>
          <a:lstStyle/>
          <a:p>
            <a:r>
              <a:rPr lang="el-GR" sz="4000" dirty="0" smtClean="0"/>
              <a:t>Η Τζούλια (14),δυσλεκτική, είναι καλή μαθήτρια και κολυμβήτρια με όνειρο τη </a:t>
            </a:r>
            <a:r>
              <a:rPr lang="el-GR" sz="4000" dirty="0" smtClean="0"/>
              <a:t>συμμετοχή </a:t>
            </a:r>
            <a:r>
              <a:rPr lang="el-GR" sz="4000" dirty="0" smtClean="0"/>
              <a:t>στην Ολυμπιάδα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429000"/>
            <a:ext cx="8229600" cy="2438400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>
                <a:solidFill>
                  <a:schemeClr val="accent2"/>
                </a:solidFill>
              </a:rPr>
              <a:t>Έχει καλούς βαθμούς στο σχολείο</a:t>
            </a:r>
          </a:p>
          <a:p>
            <a:r>
              <a:rPr lang="el-GR" dirty="0" smtClean="0">
                <a:solidFill>
                  <a:schemeClr val="accent2"/>
                </a:solidFill>
              </a:rPr>
              <a:t>Κατέκτησε το εθνικό ρεκόρ νεανίδων στην πεταλούδα</a:t>
            </a:r>
          </a:p>
          <a:p>
            <a:r>
              <a:rPr lang="el-GR" dirty="0" smtClean="0">
                <a:solidFill>
                  <a:schemeClr val="accent2"/>
                </a:solidFill>
              </a:rPr>
              <a:t>Απαντά στην σωματική και πνευματική κούραση με </a:t>
            </a:r>
            <a:r>
              <a:rPr lang="el-GR" sz="4000" dirty="0" smtClean="0">
                <a:solidFill>
                  <a:schemeClr val="accent2"/>
                </a:solidFill>
              </a:rPr>
              <a:t>επιμονή</a:t>
            </a:r>
          </a:p>
          <a:p>
            <a:r>
              <a:rPr lang="el-GR" dirty="0" smtClean="0">
                <a:solidFill>
                  <a:schemeClr val="accent2"/>
                </a:solidFill>
              </a:rPr>
              <a:t>Γνωρίζει ότι  έχει πετύχει πολλά</a:t>
            </a:r>
          </a:p>
          <a:p>
            <a:r>
              <a:rPr lang="el-GR" dirty="0" smtClean="0">
                <a:solidFill>
                  <a:schemeClr val="accent2"/>
                </a:solidFill>
              </a:rPr>
              <a:t>Αρνείται να υποκύψει στις δυσκολίες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686800" cy="1447800"/>
          </a:xfrm>
        </p:spPr>
        <p:txBody>
          <a:bodyPr>
            <a:normAutofit fontScale="90000"/>
          </a:bodyPr>
          <a:lstStyle/>
          <a:p>
            <a:r>
              <a:rPr lang="el-GR" dirty="0" err="1" smtClean="0"/>
              <a:t>Τρέβορ</a:t>
            </a:r>
            <a:r>
              <a:rPr lang="el-GR" dirty="0" smtClean="0"/>
              <a:t> (Γ’ γυμνασίου),δυσλεκτικός,</a:t>
            </a:r>
            <a:br>
              <a:rPr lang="el-GR" dirty="0" smtClean="0"/>
            </a:br>
            <a:r>
              <a:rPr lang="el-GR" dirty="0" smtClean="0"/>
              <a:t> θέλει να γίνει πολιτικός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429000"/>
          </a:xfrm>
        </p:spPr>
        <p:txBody>
          <a:bodyPr/>
          <a:lstStyle/>
          <a:p>
            <a:r>
              <a:rPr lang="el-GR" dirty="0" smtClean="0">
                <a:solidFill>
                  <a:schemeClr val="accent2"/>
                </a:solidFill>
              </a:rPr>
              <a:t>Θέλει να μπει στο συμβούλιο της τάξης</a:t>
            </a:r>
          </a:p>
          <a:p>
            <a:r>
              <a:rPr lang="el-GR" dirty="0" smtClean="0">
                <a:solidFill>
                  <a:schemeClr val="accent2"/>
                </a:solidFill>
              </a:rPr>
              <a:t>Ξέρει από μικρός τι σημαίνει «δίνω μάχη»</a:t>
            </a:r>
          </a:p>
          <a:p>
            <a:r>
              <a:rPr lang="el-GR" dirty="0" smtClean="0">
                <a:solidFill>
                  <a:schemeClr val="accent2"/>
                </a:solidFill>
              </a:rPr>
              <a:t>Έχει  </a:t>
            </a:r>
            <a:r>
              <a:rPr lang="el-GR" sz="4000" dirty="0" smtClean="0">
                <a:solidFill>
                  <a:schemeClr val="accent2"/>
                </a:solidFill>
              </a:rPr>
              <a:t>αυτοπεποίθηση , </a:t>
            </a:r>
            <a:r>
              <a:rPr lang="el-GR" sz="4000" dirty="0" err="1" smtClean="0">
                <a:solidFill>
                  <a:schemeClr val="accent2"/>
                </a:solidFill>
              </a:rPr>
              <a:t>δυναμισμό,φιλοδοξία</a:t>
            </a:r>
            <a:endParaRPr lang="el-GR" sz="4000" dirty="0" smtClean="0">
              <a:solidFill>
                <a:schemeClr val="accent2"/>
              </a:solidFill>
            </a:endParaRPr>
          </a:p>
          <a:p>
            <a:r>
              <a:rPr lang="el-GR" dirty="0" smtClean="0">
                <a:solidFill>
                  <a:schemeClr val="accent2"/>
                </a:solidFill>
              </a:rPr>
              <a:t>Έχει καλό σύστημα υποστήριξης από φίλους</a:t>
            </a:r>
          </a:p>
          <a:p>
            <a:r>
              <a:rPr lang="el-GR" dirty="0" smtClean="0">
                <a:solidFill>
                  <a:schemeClr val="accent2"/>
                </a:solidFill>
              </a:rPr>
              <a:t>Μένει προσανατολισμένος στο στόχο του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10591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 Μαξ(12) είναι μανιώδης συλλέκτης πετρωμάτων,χειρίζεται μηχάνημα λείανσης, συνθέτει καταπληκτικά </a:t>
            </a:r>
            <a:r>
              <a:rPr lang="el-GR" dirty="0" err="1" smtClean="0"/>
              <a:t>περιδέραια,μπρελόκ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905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2"/>
                </a:solidFill>
              </a:rPr>
              <a:t>Είναι ιδιαίτερα 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l-GR" sz="4000" dirty="0" smtClean="0">
                <a:solidFill>
                  <a:schemeClr val="accent2"/>
                </a:solidFill>
              </a:rPr>
              <a:t>δημιουργικός</a:t>
            </a:r>
            <a:endParaRPr lang="el-GR" sz="4000" dirty="0" smtClean="0">
              <a:solidFill>
                <a:schemeClr val="accent2"/>
              </a:solidFill>
            </a:endParaRPr>
          </a:p>
          <a:p>
            <a:r>
              <a:rPr lang="el-GR" sz="2800" dirty="0" smtClean="0">
                <a:solidFill>
                  <a:schemeClr val="accent2"/>
                </a:solidFill>
              </a:rPr>
              <a:t>Εντόπισε και εκφράζει το ταλέντο του</a:t>
            </a:r>
          </a:p>
          <a:p>
            <a:endParaRPr lang="en-US" sz="4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229600" cy="24384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Η </a:t>
            </a:r>
            <a:r>
              <a:rPr lang="el-GR" dirty="0" err="1" smtClean="0"/>
              <a:t>Φρανσίν</a:t>
            </a:r>
            <a:r>
              <a:rPr lang="el-GR" dirty="0" smtClean="0"/>
              <a:t> (16),</a:t>
            </a:r>
            <a:r>
              <a:rPr lang="el-GR" dirty="0" err="1" smtClean="0"/>
              <a:t>δυσλεκτική,ηγείται</a:t>
            </a:r>
            <a:r>
              <a:rPr lang="el-GR" dirty="0" smtClean="0"/>
              <a:t> τη σχολική ομάδα </a:t>
            </a:r>
            <a:r>
              <a:rPr lang="el-GR" dirty="0" err="1" smtClean="0"/>
              <a:t>ευαισθητο</a:t>
            </a:r>
            <a:r>
              <a:rPr lang="el-GR" dirty="0" smtClean="0"/>
              <a:t>-ποίησης νέων στον καρκίνο του μαστού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286000"/>
          </a:xfrm>
        </p:spPr>
        <p:txBody>
          <a:bodyPr/>
          <a:lstStyle/>
          <a:p>
            <a:r>
              <a:rPr lang="el-GR" dirty="0" smtClean="0">
                <a:solidFill>
                  <a:schemeClr val="accent2"/>
                </a:solidFill>
              </a:rPr>
              <a:t>Συνειδητοποίησε τη </a:t>
            </a:r>
            <a:r>
              <a:rPr lang="el-GR" sz="4000" dirty="0" smtClean="0">
                <a:solidFill>
                  <a:schemeClr val="accent2"/>
                </a:solidFill>
              </a:rPr>
              <a:t>διαφορετικότητά </a:t>
            </a:r>
            <a:r>
              <a:rPr lang="el-GR" dirty="0" smtClean="0">
                <a:solidFill>
                  <a:schemeClr val="accent2"/>
                </a:solidFill>
              </a:rPr>
              <a:t>της </a:t>
            </a:r>
          </a:p>
          <a:p>
            <a:r>
              <a:rPr lang="el-GR" dirty="0" smtClean="0">
                <a:solidFill>
                  <a:schemeClr val="accent2"/>
                </a:solidFill>
              </a:rPr>
              <a:t>Κατάλαβε ότι μπορεί να προσφέρει στο κοινωνικό σύνολο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l-GR" dirty="0" smtClean="0">
                <a:solidFill>
                  <a:schemeClr val="accent2"/>
                </a:solidFill>
              </a:rPr>
              <a:t>χωρίς να την εμποδίζει η δυσκολία της</a:t>
            </a:r>
          </a:p>
          <a:p>
            <a:pPr>
              <a:buNone/>
            </a:pP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380</TotalTime>
  <Words>648</Words>
  <Application>Microsoft Office PowerPoint</Application>
  <PresentationFormat>On-screen Show (4:3)</PresentationFormat>
  <Paragraphs>94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Κεφάλαιο 10 </vt:lpstr>
      <vt:lpstr> Τι είναι  η δυσλεξία; </vt:lpstr>
      <vt:lpstr>Ο συγγραφέας του βιβλίου που είναι δυσλεκτικός θα προτιμούσε:</vt:lpstr>
      <vt:lpstr>…αποφάσισε να αφήσει τη βολική και ανιαρή δουλειά του και να κυνηγήσει το όνειρό του …</vt:lpstr>
      <vt:lpstr>Η δυσλεξία αντιμετωπίζεται όπως τα άλλα προσωπικά ή επαγγελματικά προβλήματα της ζωής με:</vt:lpstr>
      <vt:lpstr>Η Τζούλια (14),δυσλεκτική, είναι καλή μαθήτρια και κολυμβήτρια με όνειρο τη συμμετοχή στην Ολυμπιάδα</vt:lpstr>
      <vt:lpstr>Τρέβορ (Γ’ γυμνασίου),δυσλεκτικός,  θέλει να γίνει πολιτικός</vt:lpstr>
      <vt:lpstr>Ο Μαξ(12) είναι μανιώδης συλλέκτης πετρωμάτων,χειρίζεται μηχάνημα λείανσης, συνθέτει καταπληκτικά περιδέραια,μπρελόκ</vt:lpstr>
      <vt:lpstr>Η Φρανσίν (16),δυσλεκτική,ηγείται τη σχολική ομάδα ευαισθητο-ποίησης νέων στον καρκίνο του μαστού</vt:lpstr>
      <vt:lpstr>Η αντίδραση της οικογένειας  αντανακλάται στα συναισθήματά του παιδιού για τη μαθησιακή του δυσκολία </vt:lpstr>
      <vt:lpstr>Σερένα, μητέρα δυσλεκτικού Τόμπι φοβάται ότι ο γιος της δε θα πετύχει κάτι στη ζωή του.</vt:lpstr>
      <vt:lpstr>Πωλ και Γκέιλ, γονείς δυσλεκτικής Σάρλα (9)δεν πανικοβλήθηκαν  στο άκουσμα της δυσλεξίας  </vt:lpstr>
      <vt:lpstr>Συνοψίζοντας, η δυσλεξία δεν είναι χάρισμα αλλά είναι αντιμετωπίσιμη και μπορεί να οδηγήσει σε μεγάλα επιτεύγματα με τους κατάλληλους τρόπους. Πως;</vt:lpstr>
      <vt:lpstr>Ως εκπαιδευτικοί μπορούμε :</vt:lpstr>
      <vt:lpstr>Οι φίλοι και συμμαθητές :</vt:lpstr>
      <vt:lpstr>Να βοηθήσουμε το ίδιο το δυσλεκτικό παιδί :</vt:lpstr>
      <vt:lpstr>Ως γονείς δυσλεκτικού παιδιού μπορούμε:</vt:lpstr>
      <vt:lpstr>Αιμιλία Βασιλειάδου Εριφίλη Τσαλαρκίδου Δ.Σ. Παλαιοχωρίου        2012-2013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Κεφάλαιο 10</dc:title>
  <dc:creator>Aimilia</dc:creator>
  <cp:lastModifiedBy>Aimilia</cp:lastModifiedBy>
  <cp:revision>51</cp:revision>
  <dcterms:created xsi:type="dcterms:W3CDTF">2013-02-27T23:20:44Z</dcterms:created>
  <dcterms:modified xsi:type="dcterms:W3CDTF">2013-03-01T20:40:38Z</dcterms:modified>
</cp:coreProperties>
</file>