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1C6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5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475A2EDC-B36E-4927-A251-C0B6CDC9ABFB}" type="datetimeFigureOut">
              <a:rPr lang="el-GR"/>
              <a:pPr>
                <a:defRPr/>
              </a:pPr>
              <a:t>23/1/2013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EB46193-C644-492A-ACB3-DDD24718B9D0}" type="slidenum">
              <a:rPr lang="el-GR"/>
              <a:pPr>
                <a:defRPr/>
              </a:pPr>
              <a:t>‹#›</a:t>
            </a:fld>
            <a:endParaRPr lang="el-GR"/>
          </a:p>
        </p:txBody>
      </p:sp>
    </p:spTree>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EC1E790E-E484-4CA3-9939-63E3D0605D0F}" type="datetimeFigureOut">
              <a:rPr lang="el-GR"/>
              <a:pPr>
                <a:defRPr/>
              </a:pPr>
              <a:t>23/1/2013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530E66E-05F6-4100-9FCD-96C73204F20E}" type="slidenum">
              <a:rPr lang="el-GR"/>
              <a:pPr>
                <a:defRPr/>
              </a:pPr>
              <a:t>‹#›</a:t>
            </a:fld>
            <a:endParaRPr lang="el-GR"/>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99369B55-BE68-46EB-B85E-F2AE6BEDC469}" type="datetimeFigureOut">
              <a:rPr lang="el-GR"/>
              <a:pPr>
                <a:defRPr/>
              </a:pPr>
              <a:t>23/1/2013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6F4BB7F-6123-4151-B0CA-03D1112C4FE9}" type="slidenum">
              <a:rPr lang="el-GR"/>
              <a:pPr>
                <a:defRPr/>
              </a:pPr>
              <a:t>‹#›</a:t>
            </a:fld>
            <a:endParaRPr lang="el-GR"/>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12AB1BE9-4EAE-43DC-9606-3D882E87D4FB}" type="datetimeFigureOut">
              <a:rPr lang="el-GR"/>
              <a:pPr>
                <a:defRPr/>
              </a:pPr>
              <a:t>23/1/2013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103D6D8-ABB3-4405-A2BF-2BDEAA505717}" type="slidenum">
              <a:rPr lang="el-GR"/>
              <a:pPr>
                <a:defRPr/>
              </a:pPr>
              <a:t>‹#›</a:t>
            </a:fld>
            <a:endParaRPr lang="el-GR"/>
          </a:p>
        </p:txBody>
      </p:sp>
    </p:spTree>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3E996CAB-B901-43A6-8E43-6973137A9407}" type="datetimeFigureOut">
              <a:rPr lang="el-GR"/>
              <a:pPr>
                <a:defRPr/>
              </a:pPr>
              <a:t>23/1/2013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31942E7-5721-4FD7-9EB6-9C7B545FBC36}" type="slidenum">
              <a:rPr lang="el-GR"/>
              <a:pPr>
                <a:defRPr/>
              </a:pPr>
              <a:t>‹#›</a:t>
            </a:fld>
            <a:endParaRPr lang="el-GR"/>
          </a:p>
        </p:txBody>
      </p: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C9FB9ADB-A7FC-4883-BCA1-1F395CD5EB13}" type="datetimeFigureOut">
              <a:rPr lang="el-GR"/>
              <a:pPr>
                <a:defRPr/>
              </a:pPr>
              <a:t>23/1/2013</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C5603433-8E1F-4712-97D2-3D0ED8158967}" type="slidenum">
              <a:rPr lang="el-GR"/>
              <a:pPr>
                <a:defRPr/>
              </a:pPr>
              <a:t>‹#›</a:t>
            </a:fld>
            <a:endParaRPr lang="el-GR"/>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57F2BECC-A6F1-4792-AF5D-F6E6F73127A2}" type="datetimeFigureOut">
              <a:rPr lang="el-GR"/>
              <a:pPr>
                <a:defRPr/>
              </a:pPr>
              <a:t>23/1/2013</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489CF84E-FE65-4880-8043-6C9D7DB964C7}" type="slidenum">
              <a:rPr lang="el-GR"/>
              <a:pPr>
                <a:defRPr/>
              </a:pPr>
              <a:t>‹#›</a:t>
            </a:fld>
            <a:endParaRPr lang="el-GR"/>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C5BBF3A9-3639-4BCE-A64C-FF3B6A89118C}" type="datetimeFigureOut">
              <a:rPr lang="el-GR"/>
              <a:pPr>
                <a:defRPr/>
              </a:pPr>
              <a:t>23/1/2013</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C6B5AF22-A221-47F0-8A5F-D00AEE3A2CCE}" type="slidenum">
              <a:rPr lang="el-GR"/>
              <a:pPr>
                <a:defRPr/>
              </a:pPr>
              <a:t>‹#›</a:t>
            </a:fld>
            <a:endParaRPr lang="el-GR"/>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8AB14E28-5A27-42FD-91B2-8A42F971F3E8}" type="datetimeFigureOut">
              <a:rPr lang="el-GR"/>
              <a:pPr>
                <a:defRPr/>
              </a:pPr>
              <a:t>23/1/2013</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BF3EC32D-8B41-41D0-AA5F-6AFAED494BF9}" type="slidenum">
              <a:rPr lang="el-GR"/>
              <a:pPr>
                <a:defRPr/>
              </a:pPr>
              <a:t>‹#›</a:t>
            </a:fld>
            <a:endParaRPr lang="el-GR"/>
          </a:p>
        </p:txBody>
      </p:sp>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8CF4BCEC-B512-4FB2-BECF-912857BED7B5}" type="datetimeFigureOut">
              <a:rPr lang="el-GR"/>
              <a:pPr>
                <a:defRPr/>
              </a:pPr>
              <a:t>23/1/2013</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0FB4DF34-0C61-4445-BB62-8CBCE63F6F4B}" type="slidenum">
              <a:rPr lang="el-GR"/>
              <a:pPr>
                <a:defRPr/>
              </a:pPr>
              <a:t>‹#›</a:t>
            </a:fld>
            <a:endParaRPr lang="el-GR"/>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C194B331-24CD-4C4C-9282-2A97060CEB33}" type="datetimeFigureOut">
              <a:rPr lang="el-GR"/>
              <a:pPr>
                <a:defRPr/>
              </a:pPr>
              <a:t>23/1/2013</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63CD146E-B31D-4F93-B0EC-1083277B0B6C}" type="slidenum">
              <a:rPr lang="el-GR"/>
              <a:pPr>
                <a:defRPr/>
              </a:pPr>
              <a:t>‹#›</a:t>
            </a:fld>
            <a:endParaRPr lang="el-GR"/>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8864C33-A703-4687-B2F7-CD8BBBDA3B29}" type="datetimeFigureOut">
              <a:rPr lang="el-GR"/>
              <a:pPr>
                <a:defRPr/>
              </a:pPr>
              <a:t>23/1/2013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1299247-AF37-4211-A158-5307DAA64B39}"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trips dir="rd"/>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effectLst>
            <a:outerShdw blurRad="50800" dist="38100" dir="18900000" algn="bl" rotWithShape="0">
              <a:prstClr val="black">
                <a:alpha val="40000"/>
              </a:prstClr>
            </a:outerShdw>
          </a:effectLst>
        </p:spPr>
        <p:txBody>
          <a:bodyPr rtlCol="0">
            <a:noAutofit/>
          </a:bodyPr>
          <a:lstStyle/>
          <a:p>
            <a:pPr fontAlgn="auto">
              <a:spcAft>
                <a:spcPts val="0"/>
              </a:spcAft>
              <a:defRPr/>
            </a:pPr>
            <a:r>
              <a:rPr lang="el-GR" sz="4800" dirty="0" smtClean="0">
                <a:solidFill>
                  <a:srgbClr val="FF0000"/>
                </a:solidFill>
              </a:rPr>
              <a:t>ΕΠΙΣΚΕΨΗ ΣΤΟ ΑΡΧΑΙΟΛΟΓΙΚΟ ΜΟΥΣΕΙΟ ΦΙΛΙΠΠΩΝ</a:t>
            </a:r>
          </a:p>
        </p:txBody>
      </p:sp>
      <p:sp>
        <p:nvSpPr>
          <p:cNvPr id="3" name="2 - Υπότιτλος"/>
          <p:cNvSpPr>
            <a:spLocks noGrp="1"/>
          </p:cNvSpPr>
          <p:nvPr>
            <p:ph type="subTitle" idx="1"/>
          </p:nvPr>
        </p:nvSpPr>
        <p:spPr>
          <a:effectLst>
            <a:outerShdw dist="38100" dir="18900000" algn="bl" rotWithShape="0">
              <a:srgbClr val="000000">
                <a:alpha val="39999"/>
              </a:srgbClr>
            </a:outerShdw>
          </a:effectLst>
        </p:spPr>
        <p:txBody>
          <a:bodyPr/>
          <a:lstStyle/>
          <a:p>
            <a:endParaRPr lang="el-GR" sz="3600" smtClean="0">
              <a:solidFill>
                <a:srgbClr val="FF0000"/>
              </a:solidFill>
            </a:endParaRPr>
          </a:p>
        </p:txBody>
      </p:sp>
      <p:sp>
        <p:nvSpPr>
          <p:cNvPr id="13316" name="Text Box 4"/>
          <p:cNvSpPr txBox="1">
            <a:spLocks noChangeArrowheads="1"/>
          </p:cNvSpPr>
          <p:nvPr/>
        </p:nvSpPr>
        <p:spPr bwMode="auto">
          <a:xfrm>
            <a:off x="1979613" y="4868863"/>
            <a:ext cx="5545137" cy="701675"/>
          </a:xfrm>
          <a:prstGeom prst="rect">
            <a:avLst/>
          </a:prstGeom>
          <a:noFill/>
          <a:ln w="9525">
            <a:noFill/>
            <a:miter lim="800000"/>
            <a:headEnd/>
            <a:tailEnd/>
          </a:ln>
          <a:effectLst/>
        </p:spPr>
        <p:txBody>
          <a:bodyPr>
            <a:spAutoFit/>
          </a:bodyPr>
          <a:lstStyle/>
          <a:p>
            <a:pPr algn="ctr"/>
            <a:r>
              <a:rPr lang="el-GR" sz="2000" b="1">
                <a:solidFill>
                  <a:srgbClr val="F21C68"/>
                </a:solidFill>
              </a:rPr>
              <a:t>Αντεκελίδου Ελένη, </a:t>
            </a:r>
          </a:p>
          <a:p>
            <a:pPr algn="ctr"/>
            <a:r>
              <a:rPr lang="el-GR" sz="2000" b="1">
                <a:solidFill>
                  <a:srgbClr val="F21C68"/>
                </a:solidFill>
              </a:rPr>
              <a:t>Δημοτικό Σχολείο Ποδοχωρίου</a:t>
            </a:r>
          </a:p>
        </p:txBody>
      </p:sp>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16013" y="549275"/>
            <a:ext cx="7056437" cy="1108075"/>
          </a:xfrm>
          <a:prstGeom prst="rect">
            <a:avLst/>
          </a:prstGeom>
        </p:spPr>
        <p:txBody>
          <a:bodyPr>
            <a:spAutoFit/>
          </a:bodyPr>
          <a:lstStyle/>
          <a:p>
            <a:pPr fontAlgn="auto">
              <a:spcBef>
                <a:spcPts val="0"/>
              </a:spcBef>
              <a:spcAft>
                <a:spcPts val="0"/>
              </a:spcAft>
              <a:buFont typeface="Arial" pitchFamily="34" charset="0"/>
              <a:buChar char="•"/>
              <a:defRPr/>
            </a:pPr>
            <a:r>
              <a:rPr lang="el-GR" sz="2200" dirty="0">
                <a:solidFill>
                  <a:schemeClr val="accent2">
                    <a:lumMod val="50000"/>
                  </a:schemeClr>
                </a:solidFill>
                <a:latin typeface="Segoe Print" pitchFamily="2" charset="0"/>
              </a:rPr>
              <a:t> </a:t>
            </a:r>
            <a:r>
              <a:rPr lang="el-GR" sz="2200" dirty="0">
                <a:solidFill>
                  <a:schemeClr val="accent2">
                    <a:lumMod val="50000"/>
                  </a:schemeClr>
                </a:solidFill>
                <a:latin typeface="Segoe Print" pitchFamily="2" charset="0"/>
              </a:rPr>
              <a:t>Μελέτη των χαρακτηριστικών των αγγείων κάθε εποχής και κατασκευή παρόμοιων από τα παιδιά (2 διδακτικές ώρες).</a:t>
            </a:r>
            <a:endParaRPr lang="el-GR" sz="2200" dirty="0">
              <a:solidFill>
                <a:schemeClr val="accent2">
                  <a:lumMod val="50000"/>
                </a:schemeClr>
              </a:solidFill>
              <a:latin typeface="Segoe Print" pitchFamily="2" charset="0"/>
            </a:endParaRPr>
          </a:p>
        </p:txBody>
      </p:sp>
      <p:pic>
        <p:nvPicPr>
          <p:cNvPr id="3" name="2 - Εικόνα" descr="3.jpg"/>
          <p:cNvPicPr>
            <a:picLocks noChangeAspect="1"/>
          </p:cNvPicPr>
          <p:nvPr/>
        </p:nvPicPr>
        <p:blipFill>
          <a:blip r:embed="rId2"/>
          <a:stretch>
            <a:fillRect/>
          </a:stretch>
        </p:blipFill>
        <p:spPr>
          <a:xfrm>
            <a:off x="323850" y="2492375"/>
            <a:ext cx="2663825" cy="3914775"/>
          </a:xfrm>
          <a:prstGeom prst="rect">
            <a:avLst/>
          </a:prstGeom>
          <a:ln>
            <a:noFill/>
          </a:ln>
          <a:effectLst>
            <a:outerShdw blurRad="292100" dist="139700" dir="2700000" algn="tl" rotWithShape="0">
              <a:srgbClr val="333333">
                <a:alpha val="65000"/>
              </a:srgbClr>
            </a:outerShdw>
          </a:effectLst>
        </p:spPr>
      </p:pic>
      <p:pic>
        <p:nvPicPr>
          <p:cNvPr id="4" name="3 - Εικόνα" descr="555.jpg"/>
          <p:cNvPicPr>
            <a:picLocks noChangeAspect="1"/>
          </p:cNvPicPr>
          <p:nvPr/>
        </p:nvPicPr>
        <p:blipFill>
          <a:blip r:embed="rId3"/>
          <a:stretch>
            <a:fillRect/>
          </a:stretch>
        </p:blipFill>
        <p:spPr>
          <a:xfrm>
            <a:off x="6011863" y="1628775"/>
            <a:ext cx="2711450" cy="3887788"/>
          </a:xfrm>
          <a:prstGeom prst="rect">
            <a:avLst/>
          </a:prstGeom>
          <a:ln>
            <a:noFill/>
          </a:ln>
          <a:effectLst>
            <a:outerShdw blurRad="292100" dist="139700" dir="2700000" algn="tl" rotWithShape="0">
              <a:srgbClr val="333333">
                <a:alpha val="65000"/>
              </a:srgbClr>
            </a:outerShdw>
          </a:effectLst>
        </p:spPr>
      </p:pic>
      <p:pic>
        <p:nvPicPr>
          <p:cNvPr id="5" name="4 - Εικόνα" descr="2222.jpg"/>
          <p:cNvPicPr>
            <a:picLocks noChangeAspect="1"/>
          </p:cNvPicPr>
          <p:nvPr/>
        </p:nvPicPr>
        <p:blipFill>
          <a:blip r:embed="rId4"/>
          <a:stretch>
            <a:fillRect/>
          </a:stretch>
        </p:blipFill>
        <p:spPr>
          <a:xfrm>
            <a:off x="2411413" y="1844675"/>
            <a:ext cx="2693987" cy="3887788"/>
          </a:xfrm>
          <a:prstGeom prst="rect">
            <a:avLst/>
          </a:prstGeom>
          <a:ln>
            <a:noFill/>
          </a:ln>
          <a:effectLst>
            <a:outerShdw blurRad="292100" dist="139700" dir="2700000" algn="tl" rotWithShape="0">
              <a:srgbClr val="333333">
                <a:alpha val="65000"/>
              </a:srgbClr>
            </a:outerShdw>
          </a:effectLst>
        </p:spPr>
      </p:pic>
      <p:pic>
        <p:nvPicPr>
          <p:cNvPr id="6" name="5 - Εικόνα" descr="Χωρίς τίτλο.jpg"/>
          <p:cNvPicPr>
            <a:picLocks noChangeAspect="1"/>
          </p:cNvPicPr>
          <p:nvPr/>
        </p:nvPicPr>
        <p:blipFill>
          <a:blip r:embed="rId5"/>
          <a:stretch>
            <a:fillRect/>
          </a:stretch>
        </p:blipFill>
        <p:spPr>
          <a:xfrm>
            <a:off x="3851275" y="2565400"/>
            <a:ext cx="2682875" cy="38798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IMG_1424.JPG"/>
          <p:cNvPicPr>
            <a:picLocks noChangeAspect="1"/>
          </p:cNvPicPr>
          <p:nvPr/>
        </p:nvPicPr>
        <p:blipFill>
          <a:blip r:embed="rId2" cstate="print"/>
          <a:stretch>
            <a:fillRect/>
          </a:stretch>
        </p:blipFill>
        <p:spPr>
          <a:xfrm>
            <a:off x="467544" y="260648"/>
            <a:ext cx="3635896" cy="27269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7 - Εικόνα" descr="IMG_1421.JPG"/>
          <p:cNvPicPr>
            <a:picLocks noChangeAspect="1"/>
          </p:cNvPicPr>
          <p:nvPr/>
        </p:nvPicPr>
        <p:blipFill>
          <a:blip r:embed="rId3" cstate="print"/>
          <a:stretch>
            <a:fillRect/>
          </a:stretch>
        </p:blipFill>
        <p:spPr>
          <a:xfrm>
            <a:off x="4572000" y="620688"/>
            <a:ext cx="3672408" cy="27543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8 - Εικόνα" descr="IMG_1412.JPG"/>
          <p:cNvPicPr>
            <a:picLocks noChangeAspect="1"/>
          </p:cNvPicPr>
          <p:nvPr/>
        </p:nvPicPr>
        <p:blipFill>
          <a:blip r:embed="rId4" cstate="print"/>
          <a:stretch>
            <a:fillRect/>
          </a:stretch>
        </p:blipFill>
        <p:spPr>
          <a:xfrm>
            <a:off x="683568" y="3356992"/>
            <a:ext cx="3419872" cy="25649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9 - Εικόνα" descr="IMG_1441.JPG"/>
          <p:cNvPicPr>
            <a:picLocks noChangeAspect="1"/>
          </p:cNvPicPr>
          <p:nvPr/>
        </p:nvPicPr>
        <p:blipFill>
          <a:blip r:embed="rId5" cstate="print"/>
          <a:stretch>
            <a:fillRect/>
          </a:stretch>
        </p:blipFill>
        <p:spPr>
          <a:xfrm>
            <a:off x="4716016" y="3717032"/>
            <a:ext cx="3456384" cy="2592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IMG_1449.JPG"/>
          <p:cNvPicPr>
            <a:picLocks noChangeAspect="1"/>
          </p:cNvPicPr>
          <p:nvPr/>
        </p:nvPicPr>
        <p:blipFill>
          <a:blip r:embed="rId2" cstate="print"/>
          <a:stretch>
            <a:fillRect/>
          </a:stretch>
        </p:blipFill>
        <p:spPr>
          <a:xfrm>
            <a:off x="4427984" y="3429000"/>
            <a:ext cx="4344482" cy="3258362"/>
          </a:xfrm>
          <a:prstGeom prst="rect">
            <a:avLst/>
          </a:prstGeom>
          <a:ln>
            <a:noFill/>
          </a:ln>
          <a:effectLst>
            <a:softEdge rad="112500"/>
          </a:effectLst>
        </p:spPr>
      </p:pic>
      <p:pic>
        <p:nvPicPr>
          <p:cNvPr id="6" name="5 - Εικόνα" descr="IMG_1450.JPG"/>
          <p:cNvPicPr>
            <a:picLocks noChangeAspect="1"/>
          </p:cNvPicPr>
          <p:nvPr/>
        </p:nvPicPr>
        <p:blipFill>
          <a:blip r:embed="rId3" cstate="print"/>
          <a:stretch>
            <a:fillRect/>
          </a:stretch>
        </p:blipFill>
        <p:spPr>
          <a:xfrm>
            <a:off x="827584" y="3933056"/>
            <a:ext cx="3059765" cy="2294824"/>
          </a:xfrm>
          <a:prstGeom prst="rect">
            <a:avLst/>
          </a:prstGeom>
          <a:ln>
            <a:noFill/>
          </a:ln>
          <a:effectLst>
            <a:softEdge rad="112500"/>
          </a:effectLst>
        </p:spPr>
      </p:pic>
      <p:pic>
        <p:nvPicPr>
          <p:cNvPr id="7" name="6 - Εικόνα" descr="IMG_1451.JPG"/>
          <p:cNvPicPr>
            <a:picLocks noChangeAspect="1"/>
          </p:cNvPicPr>
          <p:nvPr/>
        </p:nvPicPr>
        <p:blipFill>
          <a:blip r:embed="rId4" cstate="print"/>
          <a:stretch>
            <a:fillRect/>
          </a:stretch>
        </p:blipFill>
        <p:spPr>
          <a:xfrm>
            <a:off x="395536" y="476672"/>
            <a:ext cx="3995870" cy="2996903"/>
          </a:xfrm>
          <a:prstGeom prst="rect">
            <a:avLst/>
          </a:prstGeom>
          <a:ln>
            <a:noFill/>
          </a:ln>
          <a:effectLst>
            <a:softEdge rad="112500"/>
          </a:effectLst>
        </p:spPr>
      </p:pic>
      <p:pic>
        <p:nvPicPr>
          <p:cNvPr id="8" name="7 - Εικόνα" descr="IMG_1453.JPG"/>
          <p:cNvPicPr>
            <a:picLocks noChangeAspect="1"/>
          </p:cNvPicPr>
          <p:nvPr/>
        </p:nvPicPr>
        <p:blipFill>
          <a:blip r:embed="rId5" cstate="print"/>
          <a:stretch>
            <a:fillRect/>
          </a:stretch>
        </p:blipFill>
        <p:spPr>
          <a:xfrm>
            <a:off x="4788024" y="692696"/>
            <a:ext cx="3635829" cy="2726872"/>
          </a:xfrm>
          <a:prstGeom prst="rect">
            <a:avLst/>
          </a:prstGeom>
          <a:ln>
            <a:noFill/>
          </a:ln>
          <a:effectLst>
            <a:softEdge rad="112500"/>
          </a:effectLst>
        </p:spPr>
      </p:pic>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effectLst>
            <a:outerShdw blurRad="50800" dist="38100" dir="18900000" algn="bl" rotWithShape="0">
              <a:prstClr val="black">
                <a:alpha val="40000"/>
              </a:prstClr>
            </a:outerShdw>
          </a:effectLst>
        </p:spPr>
        <p:txBody>
          <a:bodyPr rtlCol="0">
            <a:normAutofit/>
          </a:bodyPr>
          <a:lstStyle/>
          <a:p>
            <a:pPr fontAlgn="auto">
              <a:spcAft>
                <a:spcPts val="0"/>
              </a:spcAft>
              <a:defRPr/>
            </a:pPr>
            <a:r>
              <a:rPr lang="el-GR" dirty="0" smtClean="0">
                <a:solidFill>
                  <a:srgbClr val="FF0000"/>
                </a:solidFill>
              </a:rPr>
              <a:t>ΑΞΙΟΛΟΓΗΣΗ ΠΡΟΤΖΕΚΤ</a:t>
            </a:r>
            <a:endParaRPr lang="el-GR" dirty="0">
              <a:solidFill>
                <a:srgbClr val="FF0000"/>
              </a:solidFill>
            </a:endParaRPr>
          </a:p>
        </p:txBody>
      </p:sp>
      <p:sp>
        <p:nvSpPr>
          <p:cNvPr id="3" name="2 - Θέση περιεχομένου"/>
          <p:cNvSpPr>
            <a:spLocks noGrp="1"/>
          </p:cNvSpPr>
          <p:nvPr>
            <p:ph idx="1"/>
          </p:nvPr>
        </p:nvSpPr>
        <p:spPr>
          <a:xfrm>
            <a:off x="395288" y="2060575"/>
            <a:ext cx="8229600" cy="4525963"/>
          </a:xfrm>
        </p:spPr>
        <p:txBody>
          <a:bodyPr rtlCol="0">
            <a:normAutofit/>
          </a:bodyPr>
          <a:lstStyle/>
          <a:p>
            <a:pPr fontAlgn="auto">
              <a:spcAft>
                <a:spcPts val="0"/>
              </a:spcAft>
              <a:buFont typeface="Arial" pitchFamily="34" charset="0"/>
              <a:buChar char="•"/>
              <a:defRPr/>
            </a:pPr>
            <a:r>
              <a:rPr lang="el-GR" sz="2200" dirty="0" smtClean="0">
                <a:solidFill>
                  <a:schemeClr val="accent2">
                    <a:lumMod val="50000"/>
                  </a:schemeClr>
                </a:solidFill>
                <a:latin typeface="Segoe Print" pitchFamily="2" charset="0"/>
              </a:rPr>
              <a:t>Κατά την επίσκεψη μας στο χώρο του μουσείου ορισμένοι μαθητές δεν ήθελαν να συμμετάσχουν στην εργασία που τους είχε ανατεθεί. Οι υπόλοιποι μαθητές όμως εργάστηκαν με συνέπεια και ενδιαφέρον. Ωστόσο οι μαθητές που δεν ασχολήθηκαν έδειξαν ενδιαφέρον στις υπόλοιπες δραστηριότητες.</a:t>
            </a:r>
          </a:p>
          <a:p>
            <a:pPr fontAlgn="auto">
              <a:spcAft>
                <a:spcPts val="0"/>
              </a:spcAft>
              <a:buFont typeface="Arial" pitchFamily="34" charset="0"/>
              <a:buChar char="•"/>
              <a:defRPr/>
            </a:pPr>
            <a:endParaRPr lang="el-GR" sz="2200" dirty="0" smtClean="0">
              <a:solidFill>
                <a:schemeClr val="accent2">
                  <a:lumMod val="50000"/>
                </a:schemeClr>
              </a:solidFill>
              <a:latin typeface="Segoe Print" pitchFamily="2" charset="0"/>
            </a:endParaRPr>
          </a:p>
          <a:p>
            <a:pPr fontAlgn="auto">
              <a:spcAft>
                <a:spcPts val="0"/>
              </a:spcAft>
              <a:buFont typeface="Arial" pitchFamily="34" charset="0"/>
              <a:buChar char="•"/>
              <a:defRPr/>
            </a:pPr>
            <a:r>
              <a:rPr lang="el-GR" sz="2200" dirty="0" smtClean="0">
                <a:solidFill>
                  <a:schemeClr val="accent2">
                    <a:lumMod val="50000"/>
                  </a:schemeClr>
                </a:solidFill>
                <a:latin typeface="Segoe Print" pitchFamily="2" charset="0"/>
              </a:rPr>
              <a:t>Από το παιχνίδι γνώσεων διαπιστώθηκε ότι οι μαθητές είχαν αποκομίσει σημαντικές πληροφορίες. </a:t>
            </a:r>
          </a:p>
          <a:p>
            <a:pPr fontAlgn="auto">
              <a:spcAft>
                <a:spcPts val="0"/>
              </a:spcAft>
              <a:buFont typeface="Arial" pitchFamily="34" charset="0"/>
              <a:buChar char="•"/>
              <a:defRPr/>
            </a:pPr>
            <a:endParaRPr lang="el-GR" sz="2200" dirty="0" smtClean="0">
              <a:solidFill>
                <a:schemeClr val="accent2">
                  <a:lumMod val="50000"/>
                </a:schemeClr>
              </a:solidFill>
              <a:latin typeface="Segoe Print" pitchFamily="2" charset="0"/>
            </a:endParaRPr>
          </a:p>
          <a:p>
            <a:pPr fontAlgn="auto">
              <a:spcAft>
                <a:spcPts val="0"/>
              </a:spcAft>
              <a:buFont typeface="Arial" pitchFamily="34" charset="0"/>
              <a:buChar char="•"/>
              <a:defRPr/>
            </a:pPr>
            <a:endParaRPr lang="el-GR" sz="2200" dirty="0" smtClean="0">
              <a:solidFill>
                <a:schemeClr val="accent2">
                  <a:lumMod val="50000"/>
                </a:schemeClr>
              </a:solidFill>
              <a:latin typeface="Segoe Print" pitchFamily="2" charset="0"/>
            </a:endParaRPr>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idx="1"/>
          </p:nvPr>
        </p:nvSpPr>
        <p:spPr>
          <a:xfrm>
            <a:off x="468313" y="549275"/>
            <a:ext cx="8229600" cy="4525963"/>
          </a:xfrm>
        </p:spPr>
        <p:txBody>
          <a:bodyPr rtlCol="0">
            <a:normAutofit/>
          </a:bodyPr>
          <a:lstStyle/>
          <a:p>
            <a:pPr fontAlgn="auto">
              <a:spcAft>
                <a:spcPts val="0"/>
              </a:spcAft>
              <a:buFont typeface="Arial" pitchFamily="34" charset="0"/>
              <a:buChar char="•"/>
              <a:defRPr/>
            </a:pPr>
            <a:endParaRPr lang="el-GR" sz="2200" dirty="0" smtClean="0">
              <a:solidFill>
                <a:schemeClr val="accent2">
                  <a:lumMod val="50000"/>
                </a:schemeClr>
              </a:solidFill>
              <a:latin typeface="Segoe Print" pitchFamily="2" charset="0"/>
            </a:endParaRPr>
          </a:p>
          <a:p>
            <a:pPr fontAlgn="auto">
              <a:spcAft>
                <a:spcPts val="0"/>
              </a:spcAft>
              <a:buFont typeface="Arial" pitchFamily="34" charset="0"/>
              <a:buChar char="•"/>
              <a:defRPr/>
            </a:pPr>
            <a:endParaRPr lang="el-GR" sz="2200" dirty="0" smtClean="0">
              <a:solidFill>
                <a:schemeClr val="accent2">
                  <a:lumMod val="50000"/>
                </a:schemeClr>
              </a:solidFill>
              <a:latin typeface="Segoe Print" pitchFamily="2" charset="0"/>
            </a:endParaRPr>
          </a:p>
        </p:txBody>
      </p:sp>
      <p:sp>
        <p:nvSpPr>
          <p:cNvPr id="5" name="2 - Θέση περιεχομένου"/>
          <p:cNvSpPr txBox="1">
            <a:spLocks/>
          </p:cNvSpPr>
          <p:nvPr/>
        </p:nvSpPr>
        <p:spPr>
          <a:xfrm>
            <a:off x="611188" y="1052513"/>
            <a:ext cx="8229600" cy="4525962"/>
          </a:xfrm>
          <a:prstGeom prst="rect">
            <a:avLst/>
          </a:prstGeom>
        </p:spPr>
        <p:txBody>
          <a:bodyPr>
            <a:normAutofit lnSpcReduction="10000"/>
          </a:bodyPr>
          <a:lstStyle/>
          <a:p>
            <a:pPr marL="342900" indent="-342900" fontAlgn="auto">
              <a:spcBef>
                <a:spcPct val="20000"/>
              </a:spcBef>
              <a:spcAft>
                <a:spcPts val="0"/>
              </a:spcAft>
              <a:buFont typeface="Arial" pitchFamily="34" charset="0"/>
              <a:buChar char="•"/>
              <a:defRPr/>
            </a:pPr>
            <a:r>
              <a:rPr lang="el-GR" sz="2200" dirty="0">
                <a:solidFill>
                  <a:schemeClr val="accent2">
                    <a:lumMod val="50000"/>
                  </a:schemeClr>
                </a:solidFill>
                <a:latin typeface="Segoe Print" pitchFamily="2" charset="0"/>
              </a:rPr>
              <a:t>Οι μαθητές εξασκήθηκαν στο να αναζητούν πληροφορίες για εκθέματα ενός μουσείου και  να τα συγκρίνουν με τα αντίστοιχα της σημερινής εποχής.</a:t>
            </a:r>
          </a:p>
          <a:p>
            <a:pPr marL="342900" indent="-342900" fontAlgn="auto">
              <a:spcBef>
                <a:spcPct val="20000"/>
              </a:spcBef>
              <a:spcAft>
                <a:spcPts val="0"/>
              </a:spcAft>
              <a:buFont typeface="Arial" pitchFamily="34" charset="0"/>
              <a:buChar char="•"/>
              <a:defRPr/>
            </a:pPr>
            <a:endParaRPr lang="el-GR" sz="2200" dirty="0">
              <a:solidFill>
                <a:schemeClr val="accent2">
                  <a:lumMod val="50000"/>
                </a:schemeClr>
              </a:solidFill>
              <a:latin typeface="Segoe Print" pitchFamily="2" charset="0"/>
            </a:endParaRPr>
          </a:p>
          <a:p>
            <a:pPr marL="342900" indent="-342900" fontAlgn="auto">
              <a:spcBef>
                <a:spcPct val="20000"/>
              </a:spcBef>
              <a:spcAft>
                <a:spcPts val="0"/>
              </a:spcAft>
              <a:buFont typeface="Arial" pitchFamily="34" charset="0"/>
              <a:buChar char="•"/>
              <a:defRPr/>
            </a:pPr>
            <a:r>
              <a:rPr lang="el-GR" sz="2200" dirty="0">
                <a:solidFill>
                  <a:schemeClr val="accent2">
                    <a:lumMod val="50000"/>
                  </a:schemeClr>
                </a:solidFill>
                <a:latin typeface="Segoe Print" pitchFamily="2" charset="0"/>
              </a:rPr>
              <a:t>Πέρα από τον γνωστικό τομέα, υπήρξαν μαθητές που άρχισαν να συμμετέχουν, να αναλαμβάνουν καθήκοντα, να γίνονται πιο δημιουργικοί ανυψώνοντας έτσι την </a:t>
            </a:r>
            <a:r>
              <a:rPr lang="el-GR" sz="2200" dirty="0" err="1">
                <a:solidFill>
                  <a:schemeClr val="accent2">
                    <a:lumMod val="50000"/>
                  </a:schemeClr>
                </a:solidFill>
                <a:latin typeface="Segoe Print" pitchFamily="2" charset="0"/>
              </a:rPr>
              <a:t>αυτοεικόνα</a:t>
            </a:r>
            <a:r>
              <a:rPr lang="el-GR" sz="2200" dirty="0">
                <a:solidFill>
                  <a:schemeClr val="accent2">
                    <a:lumMod val="50000"/>
                  </a:schemeClr>
                </a:solidFill>
                <a:latin typeface="Segoe Print" pitchFamily="2" charset="0"/>
              </a:rPr>
              <a:t> τους και την αυτοπεποίθηση τους.</a:t>
            </a:r>
          </a:p>
          <a:p>
            <a:pPr marL="342900" indent="-342900" fontAlgn="auto">
              <a:spcBef>
                <a:spcPct val="20000"/>
              </a:spcBef>
              <a:spcAft>
                <a:spcPts val="0"/>
              </a:spcAft>
              <a:buFont typeface="Arial" pitchFamily="34" charset="0"/>
              <a:buChar char="•"/>
              <a:defRPr/>
            </a:pPr>
            <a:endParaRPr lang="el-GR" sz="2200" dirty="0">
              <a:solidFill>
                <a:schemeClr val="accent2">
                  <a:lumMod val="50000"/>
                </a:schemeClr>
              </a:solidFill>
              <a:latin typeface="Segoe Print" pitchFamily="2" charset="0"/>
            </a:endParaRPr>
          </a:p>
          <a:p>
            <a:pPr marL="342900" indent="-342900" fontAlgn="auto">
              <a:spcBef>
                <a:spcPct val="20000"/>
              </a:spcBef>
              <a:spcAft>
                <a:spcPts val="0"/>
              </a:spcAft>
              <a:buFont typeface="Arial" pitchFamily="34" charset="0"/>
              <a:buChar char="•"/>
              <a:defRPr/>
            </a:pPr>
            <a:r>
              <a:rPr lang="el-GR" sz="2200" dirty="0">
                <a:solidFill>
                  <a:schemeClr val="accent2">
                    <a:lumMod val="50000"/>
                  </a:schemeClr>
                </a:solidFill>
                <a:latin typeface="Segoe Print" pitchFamily="2" charset="0"/>
              </a:rPr>
              <a:t>Βελτιώθηκε η συνεργατική σχέση μεταξύ των παιδιών.</a:t>
            </a:r>
          </a:p>
          <a:p>
            <a:pPr marL="342900" indent="-342900" fontAlgn="auto">
              <a:spcBef>
                <a:spcPct val="20000"/>
              </a:spcBef>
              <a:spcAft>
                <a:spcPts val="0"/>
              </a:spcAft>
              <a:buFont typeface="Arial" pitchFamily="34" charset="0"/>
              <a:buChar char="•"/>
              <a:defRPr/>
            </a:pPr>
            <a:endParaRPr lang="el-GR" sz="2200" dirty="0">
              <a:solidFill>
                <a:schemeClr val="accent2">
                  <a:lumMod val="50000"/>
                </a:schemeClr>
              </a:solidFill>
              <a:latin typeface="Segoe Print" pitchFamily="2" charset="0"/>
            </a:endParaRPr>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effectLst>
            <a:outerShdw blurRad="50800" dist="38100" dir="13500000" algn="br" rotWithShape="0">
              <a:prstClr val="black">
                <a:alpha val="40000"/>
              </a:prstClr>
            </a:outerShdw>
          </a:effectLst>
        </p:spPr>
        <p:txBody>
          <a:bodyPr rtlCol="0">
            <a:normAutofit/>
          </a:bodyPr>
          <a:lstStyle/>
          <a:p>
            <a:pPr fontAlgn="auto">
              <a:spcAft>
                <a:spcPts val="0"/>
              </a:spcAft>
              <a:defRPr/>
            </a:pPr>
            <a:r>
              <a:rPr lang="el-GR" dirty="0" smtClean="0">
                <a:solidFill>
                  <a:srgbClr val="FF0000"/>
                </a:solidFill>
              </a:rPr>
              <a:t>ΑΦΟΡΜΗΣΗ ΤΟΥ ΠΡΟΤΖΕΚΤ</a:t>
            </a:r>
            <a:endParaRPr lang="el-GR" dirty="0">
              <a:solidFill>
                <a:srgbClr val="FF0000"/>
              </a:solidFill>
            </a:endParaRPr>
          </a:p>
        </p:txBody>
      </p:sp>
      <p:sp>
        <p:nvSpPr>
          <p:cNvPr id="4" name="3 - TextBox"/>
          <p:cNvSpPr txBox="1"/>
          <p:nvPr/>
        </p:nvSpPr>
        <p:spPr>
          <a:xfrm>
            <a:off x="900113" y="2492375"/>
            <a:ext cx="7343775" cy="3048000"/>
          </a:xfrm>
          <a:prstGeom prst="rect">
            <a:avLst/>
          </a:prstGeom>
          <a:noFill/>
        </p:spPr>
        <p:txBody>
          <a:bodyPr>
            <a:spAutoFit/>
          </a:bodyPr>
          <a:lstStyle/>
          <a:p>
            <a:pPr algn="just" fontAlgn="auto">
              <a:spcBef>
                <a:spcPts val="0"/>
              </a:spcBef>
              <a:spcAft>
                <a:spcPts val="0"/>
              </a:spcAft>
              <a:defRPr/>
            </a:pPr>
            <a:r>
              <a:rPr lang="el-GR" sz="3200" dirty="0">
                <a:solidFill>
                  <a:schemeClr val="accent2">
                    <a:lumMod val="50000"/>
                  </a:schemeClr>
                </a:solidFill>
                <a:latin typeface="Segoe Print" pitchFamily="2" charset="0"/>
              </a:rPr>
              <a:t>Η μη παρουσία κάποιου ξεναγού στο αρχαιολογικό μουσείο κατά την ημερήσια εκδρομή του σχολείου μας ήταν η κύρια αφόρμηση για την εκπόνηση αυτού του πρότζεκτ.</a:t>
            </a:r>
            <a:endParaRPr lang="el-GR" sz="3200" dirty="0">
              <a:solidFill>
                <a:schemeClr val="accent2">
                  <a:lumMod val="50000"/>
                </a:schemeClr>
              </a:solidFill>
              <a:latin typeface="Segoe Print" pitchFamily="2" charset="0"/>
            </a:endParaRPr>
          </a:p>
        </p:txBody>
      </p:sp>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effectLst>
            <a:outerShdw blurRad="50800" dist="38100" dir="18900000" algn="bl" rotWithShape="0">
              <a:prstClr val="black">
                <a:alpha val="40000"/>
              </a:prstClr>
            </a:outerShdw>
          </a:effectLst>
        </p:spPr>
        <p:txBody>
          <a:bodyPr rtlCol="0">
            <a:normAutofit/>
          </a:bodyPr>
          <a:lstStyle/>
          <a:p>
            <a:pPr fontAlgn="auto">
              <a:spcAft>
                <a:spcPts val="0"/>
              </a:spcAft>
              <a:defRPr/>
            </a:pPr>
            <a:r>
              <a:rPr lang="el-GR" dirty="0">
                <a:solidFill>
                  <a:srgbClr val="FF0000"/>
                </a:solidFill>
              </a:rPr>
              <a:t>ΟΙ ΣΤΟΧΟΙ ΤΟΥ ΠΡΟΤΖΕΚΤ</a:t>
            </a:r>
          </a:p>
        </p:txBody>
      </p:sp>
      <p:sp>
        <p:nvSpPr>
          <p:cNvPr id="4" name="3 - TextBox"/>
          <p:cNvSpPr txBox="1"/>
          <p:nvPr/>
        </p:nvSpPr>
        <p:spPr>
          <a:xfrm>
            <a:off x="1187450" y="2060575"/>
            <a:ext cx="7345363" cy="2586038"/>
          </a:xfrm>
          <a:prstGeom prst="rect">
            <a:avLst/>
          </a:prstGeom>
          <a:noFill/>
        </p:spPr>
        <p:txBody>
          <a:bodyPr>
            <a:spAutoFit/>
          </a:bodyPr>
          <a:lstStyle/>
          <a:p>
            <a:pPr algn="just" fontAlgn="auto">
              <a:spcBef>
                <a:spcPts val="0"/>
              </a:spcBef>
              <a:spcAft>
                <a:spcPts val="0"/>
              </a:spcAft>
              <a:buFont typeface="Arial" pitchFamily="34" charset="0"/>
              <a:buChar char="•"/>
              <a:defRPr/>
            </a:pPr>
            <a:r>
              <a:rPr lang="el-GR" sz="5400" dirty="0">
                <a:solidFill>
                  <a:schemeClr val="accent2">
                    <a:lumMod val="50000"/>
                  </a:schemeClr>
                </a:solidFill>
                <a:latin typeface="Segoe Print" pitchFamily="2" charset="0"/>
              </a:rPr>
              <a:t> </a:t>
            </a:r>
            <a:r>
              <a:rPr lang="el-GR" sz="5400" dirty="0">
                <a:solidFill>
                  <a:schemeClr val="accent2">
                    <a:lumMod val="50000"/>
                  </a:schemeClr>
                </a:solidFill>
                <a:latin typeface="Segoe Print" pitchFamily="2" charset="0"/>
              </a:rPr>
              <a:t>Γενικοί στόχοι</a:t>
            </a:r>
          </a:p>
          <a:p>
            <a:pPr algn="just" fontAlgn="auto">
              <a:spcBef>
                <a:spcPts val="0"/>
              </a:spcBef>
              <a:spcAft>
                <a:spcPts val="0"/>
              </a:spcAft>
              <a:defRPr/>
            </a:pPr>
            <a:endParaRPr lang="el-GR" sz="5400" dirty="0">
              <a:solidFill>
                <a:schemeClr val="accent2">
                  <a:lumMod val="50000"/>
                </a:schemeClr>
              </a:solidFill>
              <a:latin typeface="Segoe Print" pitchFamily="2" charset="0"/>
            </a:endParaRPr>
          </a:p>
          <a:p>
            <a:pPr algn="just" fontAlgn="auto">
              <a:spcBef>
                <a:spcPts val="0"/>
              </a:spcBef>
              <a:spcAft>
                <a:spcPts val="0"/>
              </a:spcAft>
              <a:buFont typeface="Arial" pitchFamily="34" charset="0"/>
              <a:buChar char="•"/>
              <a:defRPr/>
            </a:pPr>
            <a:r>
              <a:rPr lang="el-GR" sz="5400" dirty="0">
                <a:solidFill>
                  <a:schemeClr val="accent2">
                    <a:lumMod val="50000"/>
                  </a:schemeClr>
                </a:solidFill>
                <a:latin typeface="Segoe Print" pitchFamily="2" charset="0"/>
              </a:rPr>
              <a:t> </a:t>
            </a:r>
            <a:r>
              <a:rPr lang="el-GR" sz="5400" dirty="0">
                <a:solidFill>
                  <a:schemeClr val="accent2">
                    <a:lumMod val="50000"/>
                  </a:schemeClr>
                </a:solidFill>
                <a:latin typeface="Segoe Print" pitchFamily="2" charset="0"/>
              </a:rPr>
              <a:t>Ειδικοί στόχοι</a:t>
            </a:r>
            <a:endParaRPr lang="el-GR" sz="5400" dirty="0">
              <a:solidFill>
                <a:schemeClr val="accent2">
                  <a:lumMod val="50000"/>
                </a:schemeClr>
              </a:solidFill>
              <a:latin typeface="Segoe Print" pitchFamily="2" charset="0"/>
            </a:endParaRPr>
          </a:p>
        </p:txBody>
      </p:sp>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effectLst>
            <a:outerShdw blurRad="50800" dist="38100" dir="18900000" algn="bl" rotWithShape="0">
              <a:prstClr val="black">
                <a:alpha val="40000"/>
              </a:prstClr>
            </a:outerShdw>
          </a:effectLst>
        </p:spPr>
        <p:txBody>
          <a:bodyPr rtlCol="0">
            <a:normAutofit/>
          </a:bodyPr>
          <a:lstStyle/>
          <a:p>
            <a:pPr fontAlgn="auto">
              <a:spcAft>
                <a:spcPts val="0"/>
              </a:spcAft>
              <a:defRPr/>
            </a:pPr>
            <a:r>
              <a:rPr lang="el-GR" dirty="0">
                <a:solidFill>
                  <a:srgbClr val="FF0000"/>
                </a:solidFill>
              </a:rPr>
              <a:t>Γενικοί στόχοι</a:t>
            </a:r>
          </a:p>
        </p:txBody>
      </p:sp>
      <p:sp>
        <p:nvSpPr>
          <p:cNvPr id="3" name="2 - Θέση περιεχομένου"/>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endParaRPr lang="el-GR" dirty="0" smtClean="0"/>
          </a:p>
          <a:p>
            <a:pPr fontAlgn="auto">
              <a:spcAft>
                <a:spcPts val="0"/>
              </a:spcAft>
              <a:buFont typeface="Arial" pitchFamily="34" charset="0"/>
              <a:buChar char="•"/>
              <a:defRPr/>
            </a:pPr>
            <a:r>
              <a:rPr lang="el-GR" sz="2400" dirty="0" smtClean="0">
                <a:solidFill>
                  <a:schemeClr val="accent2">
                    <a:lumMod val="50000"/>
                  </a:schemeClr>
                </a:solidFill>
                <a:latin typeface="Segoe Print" pitchFamily="2" charset="0"/>
              </a:rPr>
              <a:t>Έναυσμα προς τα παιδιά κατά την παρουσία μας στο μουσείο με σκοπό να υπάρχει ενδιαφέρον για τα μουσεία και σε πιθανές μελλοντικές επισκέψεις τους.</a:t>
            </a:r>
          </a:p>
          <a:p>
            <a:pPr fontAlgn="auto">
              <a:spcAft>
                <a:spcPts val="0"/>
              </a:spcAft>
              <a:buFont typeface="Arial" pitchFamily="34" charset="0"/>
              <a:buChar char="•"/>
              <a:defRPr/>
            </a:pPr>
            <a:endParaRPr lang="el-GR" sz="2400" dirty="0" smtClean="0">
              <a:solidFill>
                <a:schemeClr val="accent2">
                  <a:lumMod val="50000"/>
                </a:schemeClr>
              </a:solidFill>
              <a:latin typeface="Segoe Print" pitchFamily="2" charset="0"/>
            </a:endParaRPr>
          </a:p>
          <a:p>
            <a:pPr fontAlgn="auto">
              <a:spcAft>
                <a:spcPts val="0"/>
              </a:spcAft>
              <a:buFont typeface="Arial" pitchFamily="34" charset="0"/>
              <a:buChar char="•"/>
              <a:defRPr/>
            </a:pPr>
            <a:r>
              <a:rPr lang="el-GR" sz="2400" dirty="0" smtClean="0">
                <a:solidFill>
                  <a:schemeClr val="accent2">
                    <a:lumMod val="50000"/>
                  </a:schemeClr>
                </a:solidFill>
                <a:latin typeface="Segoe Print" pitchFamily="2" charset="0"/>
              </a:rPr>
              <a:t>Να </a:t>
            </a:r>
            <a:r>
              <a:rPr lang="el-GR" sz="2400" dirty="0">
                <a:solidFill>
                  <a:schemeClr val="accent2">
                    <a:lumMod val="50000"/>
                  </a:schemeClr>
                </a:solidFill>
                <a:latin typeface="Segoe Print" pitchFamily="2" charset="0"/>
              </a:rPr>
              <a:t>γνωρίσουν την τέχνη των αντικειμένων    </a:t>
            </a:r>
            <a:r>
              <a:rPr lang="el-GR" sz="2000" dirty="0" smtClean="0">
                <a:solidFill>
                  <a:schemeClr val="accent2">
                    <a:lumMod val="50000"/>
                  </a:schemeClr>
                </a:solidFill>
              </a:rPr>
              <a:t>(τα ευρήματα του μουσείου προέρχονται από τις 4 εποχές : Γεωμετρική, Αρχαϊκή, Κλασσική, Ελληνιστική</a:t>
            </a:r>
            <a:r>
              <a:rPr lang="en-US" sz="2000" dirty="0" smtClean="0">
                <a:solidFill>
                  <a:schemeClr val="accent2">
                    <a:lumMod val="50000"/>
                  </a:schemeClr>
                </a:solidFill>
              </a:rPr>
              <a:t>)</a:t>
            </a:r>
            <a:r>
              <a:rPr lang="el-GR" sz="2000" dirty="0" smtClean="0">
                <a:solidFill>
                  <a:schemeClr val="accent2">
                    <a:lumMod val="50000"/>
                  </a:schemeClr>
                </a:solidFill>
              </a:rPr>
              <a:t>.</a:t>
            </a:r>
          </a:p>
          <a:p>
            <a:pPr fontAlgn="auto">
              <a:spcAft>
                <a:spcPts val="0"/>
              </a:spcAft>
              <a:buFont typeface="Arial" pitchFamily="34" charset="0"/>
              <a:buNone/>
              <a:defRPr/>
            </a:pPr>
            <a:endParaRPr lang="el-GR" sz="2000" dirty="0" smtClean="0">
              <a:solidFill>
                <a:schemeClr val="accent2">
                  <a:lumMod val="50000"/>
                </a:schemeClr>
              </a:solidFill>
            </a:endParaRPr>
          </a:p>
          <a:p>
            <a:pPr fontAlgn="auto">
              <a:spcAft>
                <a:spcPts val="0"/>
              </a:spcAft>
              <a:buFont typeface="Arial" pitchFamily="34" charset="0"/>
              <a:buChar char="•"/>
              <a:defRPr/>
            </a:pPr>
            <a:r>
              <a:rPr lang="el-GR" sz="2400" dirty="0">
                <a:solidFill>
                  <a:schemeClr val="accent2">
                    <a:lumMod val="50000"/>
                  </a:schemeClr>
                </a:solidFill>
                <a:latin typeface="Segoe Print" pitchFamily="2" charset="0"/>
              </a:rPr>
              <a:t>Δημιουργικότητα </a:t>
            </a:r>
            <a:r>
              <a:rPr lang="el-GR" sz="2400" dirty="0" smtClean="0">
                <a:solidFill>
                  <a:schemeClr val="accent2">
                    <a:lumMod val="50000"/>
                  </a:schemeClr>
                </a:solidFill>
                <a:latin typeface="Segoe Print" pitchFamily="2" charset="0"/>
              </a:rPr>
              <a:t>των </a:t>
            </a:r>
            <a:r>
              <a:rPr lang="el-GR" sz="2400" dirty="0">
                <a:solidFill>
                  <a:schemeClr val="accent2">
                    <a:lumMod val="50000"/>
                  </a:schemeClr>
                </a:solidFill>
                <a:latin typeface="Segoe Print" pitchFamily="2" charset="0"/>
              </a:rPr>
              <a:t>παιδιών                       </a:t>
            </a:r>
            <a:r>
              <a:rPr lang="el-GR" sz="2000" dirty="0" smtClean="0">
                <a:solidFill>
                  <a:schemeClr val="accent2">
                    <a:lumMod val="50000"/>
                  </a:schemeClr>
                </a:solidFill>
              </a:rPr>
              <a:t>(μέσα από την μελέτη και την κατασκευή παρόμοιων ,με τα ευρήματα, αντικειμένων. )</a:t>
            </a:r>
          </a:p>
          <a:p>
            <a:pPr fontAlgn="auto">
              <a:spcAft>
                <a:spcPts val="0"/>
              </a:spcAft>
              <a:buFont typeface="Arial" pitchFamily="34" charset="0"/>
              <a:buNone/>
              <a:defRPr/>
            </a:pPr>
            <a:endParaRPr lang="el-GR" sz="2000" dirty="0" smtClean="0">
              <a:solidFill>
                <a:schemeClr val="accent2">
                  <a:lumMod val="50000"/>
                </a:schemeClr>
              </a:solidFill>
            </a:endParaRPr>
          </a:p>
          <a:p>
            <a:pPr fontAlgn="auto">
              <a:spcAft>
                <a:spcPts val="0"/>
              </a:spcAft>
              <a:buFont typeface="Arial" pitchFamily="34" charset="0"/>
              <a:buChar char="•"/>
              <a:defRPr/>
            </a:pPr>
            <a:r>
              <a:rPr lang="el-GR" sz="2400" dirty="0" smtClean="0">
                <a:solidFill>
                  <a:schemeClr val="accent2">
                    <a:lumMod val="50000"/>
                  </a:schemeClr>
                </a:solidFill>
                <a:latin typeface="Segoe Print" pitchFamily="2" charset="0"/>
              </a:rPr>
              <a:t>Συνεργασία </a:t>
            </a:r>
            <a:r>
              <a:rPr lang="el-GR" sz="2400" dirty="0">
                <a:solidFill>
                  <a:schemeClr val="accent2">
                    <a:lumMod val="50000"/>
                  </a:schemeClr>
                </a:solidFill>
                <a:latin typeface="Segoe Print" pitchFamily="2" charset="0"/>
              </a:rPr>
              <a:t>των </a:t>
            </a:r>
            <a:r>
              <a:rPr lang="el-GR" sz="2400" dirty="0" smtClean="0">
                <a:solidFill>
                  <a:schemeClr val="accent2">
                    <a:lumMod val="50000"/>
                  </a:schemeClr>
                </a:solidFill>
                <a:latin typeface="Segoe Print" pitchFamily="2" charset="0"/>
              </a:rPr>
              <a:t>παιδιών.</a:t>
            </a:r>
            <a:endParaRPr lang="el-GR" sz="2400" dirty="0">
              <a:solidFill>
                <a:schemeClr val="accent2">
                  <a:lumMod val="50000"/>
                </a:schemeClr>
              </a:solidFill>
              <a:latin typeface="Segoe Print" pitchFamily="2" charset="0"/>
            </a:endParaRPr>
          </a:p>
        </p:txBody>
      </p:sp>
      <p:pic>
        <p:nvPicPr>
          <p:cNvPr id="16387" name="Picture 2" descr="C:\Users\ΕΛΕΝΑ\Desktop\HomeLearningIcon.gif"/>
          <p:cNvPicPr>
            <a:picLocks noChangeAspect="1" noChangeArrowheads="1"/>
          </p:cNvPicPr>
          <p:nvPr/>
        </p:nvPicPr>
        <p:blipFill>
          <a:blip r:embed="rId2"/>
          <a:srcRect/>
          <a:stretch>
            <a:fillRect/>
          </a:stretch>
        </p:blipFill>
        <p:spPr bwMode="auto">
          <a:xfrm>
            <a:off x="7507288" y="4879975"/>
            <a:ext cx="1636712" cy="197802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effectLst>
            <a:outerShdw blurRad="50800" dist="38100" dir="18900000" algn="bl" rotWithShape="0">
              <a:prstClr val="black">
                <a:alpha val="40000"/>
              </a:prstClr>
            </a:outerShdw>
          </a:effectLst>
        </p:spPr>
        <p:txBody>
          <a:bodyPr rtlCol="0">
            <a:normAutofit/>
          </a:bodyPr>
          <a:lstStyle/>
          <a:p>
            <a:pPr fontAlgn="auto">
              <a:spcAft>
                <a:spcPts val="0"/>
              </a:spcAft>
              <a:defRPr/>
            </a:pPr>
            <a:r>
              <a:rPr lang="el-GR" dirty="0">
                <a:solidFill>
                  <a:srgbClr val="FF0000"/>
                </a:solidFill>
              </a:rPr>
              <a:t>Ειδικοί στόχοι</a:t>
            </a:r>
          </a:p>
        </p:txBody>
      </p:sp>
      <p:sp>
        <p:nvSpPr>
          <p:cNvPr id="3" name="2 - Θέση περιεχομένου"/>
          <p:cNvSpPr>
            <a:spLocks noGrp="1"/>
          </p:cNvSpPr>
          <p:nvPr>
            <p:ph idx="1"/>
          </p:nvPr>
        </p:nvSpPr>
        <p:spPr>
          <a:xfrm>
            <a:off x="468313" y="1268413"/>
            <a:ext cx="8229600" cy="3052762"/>
          </a:xfrm>
        </p:spPr>
        <p:txBody>
          <a:bodyPr rtlCol="0">
            <a:normAutofit fontScale="25000" lnSpcReduction="20000"/>
          </a:bodyPr>
          <a:lstStyle/>
          <a:p>
            <a:pPr algn="just" fontAlgn="auto">
              <a:spcAft>
                <a:spcPts val="0"/>
              </a:spcAft>
              <a:buFont typeface="Arial" pitchFamily="34" charset="0"/>
              <a:buNone/>
              <a:defRPr/>
            </a:pPr>
            <a:endParaRPr lang="en-US" sz="2200" dirty="0" smtClean="0">
              <a:solidFill>
                <a:schemeClr val="accent2">
                  <a:lumMod val="50000"/>
                </a:schemeClr>
              </a:solidFill>
              <a:latin typeface="Segoe Print" pitchFamily="2" charset="0"/>
            </a:endParaRPr>
          </a:p>
          <a:p>
            <a:pPr algn="just" fontAlgn="auto">
              <a:spcAft>
                <a:spcPts val="0"/>
              </a:spcAft>
              <a:buFont typeface="Arial" pitchFamily="34" charset="0"/>
              <a:buChar char="•"/>
              <a:defRPr/>
            </a:pPr>
            <a:endParaRPr lang="en-US" sz="2200" dirty="0" smtClean="0">
              <a:solidFill>
                <a:schemeClr val="accent2">
                  <a:lumMod val="50000"/>
                </a:schemeClr>
              </a:solidFill>
              <a:latin typeface="Segoe Print" pitchFamily="2" charset="0"/>
            </a:endParaRPr>
          </a:p>
          <a:p>
            <a:pPr algn="just" fontAlgn="auto">
              <a:spcAft>
                <a:spcPts val="0"/>
              </a:spcAft>
              <a:buFont typeface="Arial" pitchFamily="34" charset="0"/>
              <a:buChar char="•"/>
              <a:defRPr/>
            </a:pPr>
            <a:endParaRPr lang="en-US" sz="2200" dirty="0" smtClean="0">
              <a:solidFill>
                <a:schemeClr val="accent2">
                  <a:lumMod val="50000"/>
                </a:schemeClr>
              </a:solidFill>
              <a:latin typeface="Segoe Print" pitchFamily="2" charset="0"/>
            </a:endParaRPr>
          </a:p>
          <a:p>
            <a:pPr algn="just" fontAlgn="auto">
              <a:spcAft>
                <a:spcPts val="0"/>
              </a:spcAft>
              <a:buFont typeface="Arial" pitchFamily="34" charset="0"/>
              <a:buChar char="•"/>
              <a:defRPr/>
            </a:pPr>
            <a:r>
              <a:rPr lang="el-GR" sz="8800" dirty="0" smtClean="0">
                <a:solidFill>
                  <a:schemeClr val="accent2">
                    <a:lumMod val="50000"/>
                  </a:schemeClr>
                </a:solidFill>
                <a:latin typeface="Segoe Print" pitchFamily="2" charset="0"/>
              </a:rPr>
              <a:t>Να γνωρίζουν τα παιδιά τον τρόπο με τον οποίο βρίσκουμε πληροφορίες για ένα έκθεμα ενός μουσείου.</a:t>
            </a:r>
          </a:p>
          <a:p>
            <a:pPr algn="just" fontAlgn="auto">
              <a:spcAft>
                <a:spcPts val="0"/>
              </a:spcAft>
              <a:buFont typeface="Arial" pitchFamily="34" charset="0"/>
              <a:buChar char="•"/>
              <a:defRPr/>
            </a:pPr>
            <a:endParaRPr lang="el-GR" sz="8800" dirty="0" smtClean="0">
              <a:solidFill>
                <a:schemeClr val="accent2">
                  <a:lumMod val="50000"/>
                </a:schemeClr>
              </a:solidFill>
              <a:latin typeface="Segoe Print" pitchFamily="2" charset="0"/>
            </a:endParaRPr>
          </a:p>
          <a:p>
            <a:pPr algn="just" fontAlgn="auto">
              <a:spcAft>
                <a:spcPts val="0"/>
              </a:spcAft>
              <a:buFont typeface="Arial" pitchFamily="34" charset="0"/>
              <a:buChar char="•"/>
              <a:defRPr/>
            </a:pPr>
            <a:r>
              <a:rPr lang="el-GR" sz="8800" dirty="0" smtClean="0">
                <a:solidFill>
                  <a:schemeClr val="accent2">
                    <a:lumMod val="50000"/>
                  </a:schemeClr>
                </a:solidFill>
                <a:latin typeface="Segoe Print" pitchFamily="2" charset="0"/>
              </a:rPr>
              <a:t>Σύγκριση αντικειμένων ως προς την χρησιμότητα των υλικών της εποχής και την αντοχή τους.</a:t>
            </a:r>
          </a:p>
          <a:p>
            <a:pPr fontAlgn="auto">
              <a:spcAft>
                <a:spcPts val="0"/>
              </a:spcAft>
              <a:buFont typeface="Arial" pitchFamily="34" charset="0"/>
              <a:buNone/>
              <a:defRPr/>
            </a:pPr>
            <a:endParaRPr lang="el-GR" sz="8800" dirty="0" smtClean="0">
              <a:solidFill>
                <a:schemeClr val="accent2">
                  <a:lumMod val="50000"/>
                </a:schemeClr>
              </a:solidFill>
              <a:latin typeface="Segoe Print" pitchFamily="2" charset="0"/>
            </a:endParaRPr>
          </a:p>
          <a:p>
            <a:pPr fontAlgn="auto">
              <a:spcAft>
                <a:spcPts val="0"/>
              </a:spcAft>
              <a:buFont typeface="Arial" pitchFamily="34" charset="0"/>
              <a:buChar char="•"/>
              <a:defRPr/>
            </a:pPr>
            <a:r>
              <a:rPr lang="el-GR" sz="8800" dirty="0" smtClean="0">
                <a:solidFill>
                  <a:schemeClr val="accent2">
                    <a:lumMod val="50000"/>
                  </a:schemeClr>
                </a:solidFill>
                <a:latin typeface="Segoe Print" pitchFamily="2" charset="0"/>
              </a:rPr>
              <a:t>Να αντλούν τις πληροφορίες που χρειάζονται από ένα εύρος πληροφοριών.</a:t>
            </a:r>
          </a:p>
          <a:p>
            <a:pPr fontAlgn="auto">
              <a:spcAft>
                <a:spcPts val="0"/>
              </a:spcAft>
              <a:buFont typeface="Arial" pitchFamily="34" charset="0"/>
              <a:buChar char="•"/>
              <a:defRPr/>
            </a:pPr>
            <a:endParaRPr lang="el-GR" sz="8800" dirty="0">
              <a:solidFill>
                <a:schemeClr val="accent2">
                  <a:lumMod val="50000"/>
                </a:schemeClr>
              </a:solidFill>
              <a:latin typeface="Segoe Print" pitchFamily="2" charset="0"/>
            </a:endParaRPr>
          </a:p>
        </p:txBody>
      </p:sp>
      <p:pic>
        <p:nvPicPr>
          <p:cNvPr id="17411" name="Picture 3" descr="C:\Users\ΕΛΕΝΑ\Desktop\look_it_up.png"/>
          <p:cNvPicPr>
            <a:picLocks noChangeAspect="1" noChangeArrowheads="1"/>
          </p:cNvPicPr>
          <p:nvPr/>
        </p:nvPicPr>
        <p:blipFill>
          <a:blip r:embed="rId2"/>
          <a:srcRect/>
          <a:stretch>
            <a:fillRect/>
          </a:stretch>
        </p:blipFill>
        <p:spPr bwMode="auto">
          <a:xfrm>
            <a:off x="6875463" y="4797425"/>
            <a:ext cx="1593850" cy="158432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effectLst>
            <a:outerShdw blurRad="50800" dist="38100" dir="18900000" algn="bl" rotWithShape="0">
              <a:prstClr val="black">
                <a:alpha val="40000"/>
              </a:prstClr>
            </a:outerShdw>
          </a:effectLst>
        </p:spPr>
        <p:txBody>
          <a:bodyPr rtlCol="0">
            <a:normAutofit/>
          </a:bodyPr>
          <a:lstStyle/>
          <a:p>
            <a:pPr fontAlgn="auto">
              <a:spcAft>
                <a:spcPts val="0"/>
              </a:spcAft>
              <a:defRPr/>
            </a:pPr>
            <a:r>
              <a:rPr lang="el-GR" dirty="0" smtClean="0">
                <a:solidFill>
                  <a:srgbClr val="FF0000"/>
                </a:solidFill>
              </a:rPr>
              <a:t>ΕΚΤΕΛΕΣΗ ΤΟΥ ΠΡΟΤΖΕΚΤ</a:t>
            </a:r>
            <a:endParaRPr lang="el-GR" dirty="0">
              <a:solidFill>
                <a:srgbClr val="FF0000"/>
              </a:solidFill>
            </a:endParaRPr>
          </a:p>
        </p:txBody>
      </p:sp>
      <p:sp>
        <p:nvSpPr>
          <p:cNvPr id="3" name="2 - Θέση περιεχομένου"/>
          <p:cNvSpPr>
            <a:spLocks noGrp="1"/>
          </p:cNvSpPr>
          <p:nvPr>
            <p:ph idx="1"/>
          </p:nvPr>
        </p:nvSpPr>
        <p:spPr>
          <a:xfrm>
            <a:off x="457200" y="1600200"/>
            <a:ext cx="8229600" cy="1108075"/>
          </a:xfrm>
        </p:spPr>
        <p:txBody>
          <a:bodyPr rtlCol="0">
            <a:normAutofit/>
          </a:bodyPr>
          <a:lstStyle/>
          <a:p>
            <a:pPr fontAlgn="auto">
              <a:spcAft>
                <a:spcPts val="0"/>
              </a:spcAft>
              <a:buFont typeface="Arial" pitchFamily="34" charset="0"/>
              <a:buChar char="•"/>
              <a:defRPr/>
            </a:pPr>
            <a:r>
              <a:rPr lang="el-GR" dirty="0">
                <a:solidFill>
                  <a:schemeClr val="accent2">
                    <a:lumMod val="50000"/>
                  </a:schemeClr>
                </a:solidFill>
              </a:rPr>
              <a:t> </a:t>
            </a:r>
            <a:r>
              <a:rPr lang="el-GR" sz="2200" dirty="0">
                <a:solidFill>
                  <a:schemeClr val="accent2">
                    <a:lumMod val="50000"/>
                  </a:schemeClr>
                </a:solidFill>
                <a:latin typeface="Segoe Print" pitchFamily="2" charset="0"/>
              </a:rPr>
              <a:t>Σε πρώτο στάδιο μοιράστηκαν τα φύλλα εργασίας για επεξεργασία μέσα στο </a:t>
            </a:r>
            <a:r>
              <a:rPr lang="el-GR" sz="2200" dirty="0" smtClean="0">
                <a:solidFill>
                  <a:schemeClr val="accent2">
                    <a:lumMod val="50000"/>
                  </a:schemeClr>
                </a:solidFill>
                <a:latin typeface="Segoe Print" pitchFamily="2" charset="0"/>
              </a:rPr>
              <a:t>μουσείο.</a:t>
            </a:r>
          </a:p>
          <a:p>
            <a:pPr fontAlgn="auto">
              <a:spcAft>
                <a:spcPts val="0"/>
              </a:spcAft>
              <a:buFont typeface="Arial" pitchFamily="34" charset="0"/>
              <a:buChar char="•"/>
              <a:defRPr/>
            </a:pPr>
            <a:endParaRPr lang="el-GR" sz="2200" dirty="0">
              <a:latin typeface="Segoe Print" pitchFamily="2" charset="0"/>
            </a:endParaRPr>
          </a:p>
          <a:p>
            <a:pPr fontAlgn="auto">
              <a:spcAft>
                <a:spcPts val="0"/>
              </a:spcAft>
              <a:buFont typeface="Arial" pitchFamily="34" charset="0"/>
              <a:buChar char="•"/>
              <a:defRPr/>
            </a:pPr>
            <a:endParaRPr lang="el-GR" dirty="0"/>
          </a:p>
        </p:txBody>
      </p:sp>
      <p:pic>
        <p:nvPicPr>
          <p:cNvPr id="5" name="4 - Εικόνα" descr="Χωρίς τίτλο.png"/>
          <p:cNvPicPr>
            <a:picLocks noChangeAspect="1"/>
          </p:cNvPicPr>
          <p:nvPr/>
        </p:nvPicPr>
        <p:blipFill>
          <a:blip r:embed="rId2"/>
          <a:stretch>
            <a:fillRect/>
          </a:stretch>
        </p:blipFill>
        <p:spPr>
          <a:xfrm>
            <a:off x="250825" y="2708275"/>
            <a:ext cx="8677275" cy="37703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971550" y="692150"/>
            <a:ext cx="7345363" cy="769938"/>
          </a:xfrm>
          <a:prstGeom prst="rect">
            <a:avLst/>
          </a:prstGeom>
          <a:noFill/>
        </p:spPr>
        <p:txBody>
          <a:bodyPr>
            <a:spAutoFit/>
          </a:bodyPr>
          <a:lstStyle/>
          <a:p>
            <a:pPr fontAlgn="auto">
              <a:spcBef>
                <a:spcPts val="0"/>
              </a:spcBef>
              <a:spcAft>
                <a:spcPts val="0"/>
              </a:spcAft>
              <a:buFont typeface="Arial" pitchFamily="34" charset="0"/>
              <a:buChar char="•"/>
              <a:defRPr/>
            </a:pPr>
            <a:r>
              <a:rPr lang="el-GR" sz="2200" dirty="0">
                <a:solidFill>
                  <a:schemeClr val="accent2">
                    <a:lumMod val="50000"/>
                  </a:schemeClr>
                </a:solidFill>
                <a:latin typeface="Segoe Print" pitchFamily="2" charset="0"/>
              </a:rPr>
              <a:t> Επίσκεψη </a:t>
            </a:r>
            <a:r>
              <a:rPr lang="el-GR" sz="2200" dirty="0">
                <a:solidFill>
                  <a:schemeClr val="accent2">
                    <a:lumMod val="50000"/>
                  </a:schemeClr>
                </a:solidFill>
                <a:latin typeface="Segoe Print" pitchFamily="2" charset="0"/>
              </a:rPr>
              <a:t>στο μουσείο και συμπλήρωση </a:t>
            </a:r>
            <a:r>
              <a:rPr lang="el-GR" sz="2200" dirty="0">
                <a:solidFill>
                  <a:schemeClr val="accent2">
                    <a:lumMod val="50000"/>
                  </a:schemeClr>
                </a:solidFill>
                <a:latin typeface="Segoe Print" pitchFamily="2" charset="0"/>
              </a:rPr>
              <a:t>των φύλλων εργασίας. </a:t>
            </a:r>
            <a:endParaRPr lang="el-GR" sz="2200" dirty="0">
              <a:solidFill>
                <a:schemeClr val="accent2">
                  <a:lumMod val="50000"/>
                </a:schemeClr>
              </a:solidFill>
              <a:latin typeface="Segoe Print" pitchFamily="2" charset="0"/>
            </a:endParaRPr>
          </a:p>
        </p:txBody>
      </p:sp>
      <p:sp>
        <p:nvSpPr>
          <p:cNvPr id="6" name="5 - TextBox"/>
          <p:cNvSpPr txBox="1"/>
          <p:nvPr/>
        </p:nvSpPr>
        <p:spPr>
          <a:xfrm>
            <a:off x="1042988" y="1700213"/>
            <a:ext cx="7200900" cy="769937"/>
          </a:xfrm>
          <a:prstGeom prst="rect">
            <a:avLst/>
          </a:prstGeom>
          <a:noFill/>
        </p:spPr>
        <p:txBody>
          <a:bodyPr>
            <a:spAutoFit/>
          </a:bodyPr>
          <a:lstStyle/>
          <a:p>
            <a:pPr fontAlgn="auto">
              <a:spcBef>
                <a:spcPts val="0"/>
              </a:spcBef>
              <a:spcAft>
                <a:spcPts val="0"/>
              </a:spcAft>
              <a:buFont typeface="Arial" pitchFamily="34" charset="0"/>
              <a:buChar char="•"/>
              <a:defRPr/>
            </a:pPr>
            <a:r>
              <a:rPr lang="el-GR" sz="2200" dirty="0">
                <a:solidFill>
                  <a:schemeClr val="accent2">
                    <a:lumMod val="50000"/>
                  </a:schemeClr>
                </a:solidFill>
                <a:latin typeface="Segoe Print" pitchFamily="2" charset="0"/>
              </a:rPr>
              <a:t> Συζήτηση </a:t>
            </a:r>
            <a:r>
              <a:rPr lang="el-GR" sz="2200" dirty="0">
                <a:solidFill>
                  <a:schemeClr val="accent2">
                    <a:lumMod val="50000"/>
                  </a:schemeClr>
                </a:solidFill>
                <a:latin typeface="Segoe Print" pitchFamily="2" charset="0"/>
              </a:rPr>
              <a:t>και ανάλυση στην τάξη των όσων παρατήρησαν και </a:t>
            </a:r>
            <a:r>
              <a:rPr lang="el-GR" sz="2200" dirty="0">
                <a:solidFill>
                  <a:schemeClr val="accent2">
                    <a:lumMod val="50000"/>
                  </a:schemeClr>
                </a:solidFill>
                <a:latin typeface="Segoe Print" pitchFamily="2" charset="0"/>
              </a:rPr>
              <a:t>κατέγραψαν οι ομάδες.</a:t>
            </a:r>
            <a:endParaRPr lang="el-GR" sz="2200" dirty="0">
              <a:solidFill>
                <a:schemeClr val="accent2">
                  <a:lumMod val="50000"/>
                </a:schemeClr>
              </a:solidFill>
              <a:latin typeface="Segoe Print" pitchFamily="2" charset="0"/>
            </a:endParaRPr>
          </a:p>
        </p:txBody>
      </p:sp>
      <p:pic>
        <p:nvPicPr>
          <p:cNvPr id="1026" name="Picture 2" descr="H:\Φάκελος\DSC00080.JPG"/>
          <p:cNvPicPr>
            <a:picLocks noChangeAspect="1" noChangeArrowheads="1"/>
          </p:cNvPicPr>
          <p:nvPr/>
        </p:nvPicPr>
        <p:blipFill>
          <a:blip r:embed="rId2" cstate="print"/>
          <a:srcRect/>
          <a:stretch>
            <a:fillRect/>
          </a:stretch>
        </p:blipFill>
        <p:spPr bwMode="auto">
          <a:xfrm>
            <a:off x="179512" y="2852936"/>
            <a:ext cx="3179845" cy="2384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H:\Φάκελος\DSC00081.JPG"/>
          <p:cNvPicPr>
            <a:picLocks noChangeAspect="1" noChangeArrowheads="1"/>
          </p:cNvPicPr>
          <p:nvPr/>
        </p:nvPicPr>
        <p:blipFill>
          <a:blip r:embed="rId3" cstate="print"/>
          <a:srcRect/>
          <a:stretch>
            <a:fillRect/>
          </a:stretch>
        </p:blipFill>
        <p:spPr bwMode="auto">
          <a:xfrm>
            <a:off x="6204181" y="2636912"/>
            <a:ext cx="2939819" cy="2204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H:\Φάκελος\DSC00079.JPG"/>
          <p:cNvPicPr>
            <a:picLocks noChangeAspect="1" noChangeArrowheads="1"/>
          </p:cNvPicPr>
          <p:nvPr/>
        </p:nvPicPr>
        <p:blipFill>
          <a:blip r:embed="rId4" cstate="print"/>
          <a:srcRect/>
          <a:stretch>
            <a:fillRect/>
          </a:stretch>
        </p:blipFill>
        <p:spPr bwMode="auto">
          <a:xfrm>
            <a:off x="3347864" y="4581128"/>
            <a:ext cx="2771800" cy="2078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403350" y="692150"/>
            <a:ext cx="6624638" cy="769938"/>
          </a:xfrm>
          <a:prstGeom prst="rect">
            <a:avLst/>
          </a:prstGeom>
        </p:spPr>
        <p:txBody>
          <a:bodyPr>
            <a:spAutoFit/>
          </a:bodyPr>
          <a:lstStyle/>
          <a:p>
            <a:pPr fontAlgn="auto">
              <a:spcBef>
                <a:spcPts val="0"/>
              </a:spcBef>
              <a:spcAft>
                <a:spcPts val="0"/>
              </a:spcAft>
              <a:buFont typeface="Arial" pitchFamily="34" charset="0"/>
              <a:buChar char="•"/>
              <a:defRPr/>
            </a:pPr>
            <a:r>
              <a:rPr lang="el-GR" sz="2200" dirty="0">
                <a:solidFill>
                  <a:schemeClr val="accent2">
                    <a:lumMod val="50000"/>
                  </a:schemeClr>
                </a:solidFill>
                <a:latin typeface="Segoe Print" pitchFamily="2" charset="0"/>
              </a:rPr>
              <a:t> Κατασκευή </a:t>
            </a:r>
            <a:r>
              <a:rPr lang="el-GR" sz="2200" dirty="0">
                <a:solidFill>
                  <a:schemeClr val="accent2">
                    <a:lumMod val="50000"/>
                  </a:schemeClr>
                </a:solidFill>
                <a:latin typeface="Segoe Print" pitchFamily="2" charset="0"/>
              </a:rPr>
              <a:t>επιτραπέζιου παιχνιδιού </a:t>
            </a:r>
            <a:r>
              <a:rPr lang="el-GR" sz="2200" dirty="0">
                <a:solidFill>
                  <a:schemeClr val="accent2">
                    <a:lumMod val="50000"/>
                  </a:schemeClr>
                </a:solidFill>
                <a:latin typeface="Segoe Print" pitchFamily="2" charset="0"/>
              </a:rPr>
              <a:t/>
            </a:r>
            <a:br>
              <a:rPr lang="el-GR" sz="2200" dirty="0">
                <a:solidFill>
                  <a:schemeClr val="accent2">
                    <a:lumMod val="50000"/>
                  </a:schemeClr>
                </a:solidFill>
                <a:latin typeface="Segoe Print" pitchFamily="2" charset="0"/>
              </a:rPr>
            </a:br>
            <a:r>
              <a:rPr lang="el-GR" sz="2200" dirty="0">
                <a:solidFill>
                  <a:schemeClr val="accent2">
                    <a:lumMod val="50000"/>
                  </a:schemeClr>
                </a:solidFill>
                <a:latin typeface="Segoe Print" pitchFamily="2" charset="0"/>
              </a:rPr>
              <a:t>(</a:t>
            </a:r>
            <a:r>
              <a:rPr lang="el-GR" sz="2200" dirty="0">
                <a:solidFill>
                  <a:schemeClr val="accent2">
                    <a:lumMod val="50000"/>
                  </a:schemeClr>
                </a:solidFill>
                <a:latin typeface="Segoe Print" pitchFamily="2" charset="0"/>
              </a:rPr>
              <a:t>2 διδακτικές ώρες</a:t>
            </a:r>
            <a:r>
              <a:rPr lang="el-GR" sz="2200" dirty="0">
                <a:solidFill>
                  <a:schemeClr val="accent2">
                    <a:lumMod val="50000"/>
                  </a:schemeClr>
                </a:solidFill>
                <a:latin typeface="Segoe Print" pitchFamily="2" charset="0"/>
              </a:rPr>
              <a:t>).</a:t>
            </a:r>
            <a:endParaRPr lang="el-GR" sz="2200" dirty="0">
              <a:solidFill>
                <a:schemeClr val="accent2">
                  <a:lumMod val="50000"/>
                </a:schemeClr>
              </a:solidFill>
              <a:latin typeface="Segoe Print" pitchFamily="2" charset="0"/>
            </a:endParaRPr>
          </a:p>
        </p:txBody>
      </p:sp>
      <p:pic>
        <p:nvPicPr>
          <p:cNvPr id="3074" name="Picture 2" descr="C:\Users\ΕΛΕΝΑ\Desktop\bla bla\IMG_1398.JPG"/>
          <p:cNvPicPr>
            <a:picLocks noChangeAspect="1" noChangeArrowheads="1"/>
          </p:cNvPicPr>
          <p:nvPr/>
        </p:nvPicPr>
        <p:blipFill>
          <a:blip r:embed="rId2" cstate="print"/>
          <a:srcRect/>
          <a:stretch>
            <a:fillRect/>
          </a:stretch>
        </p:blipFill>
        <p:spPr bwMode="auto">
          <a:xfrm>
            <a:off x="395536" y="1844824"/>
            <a:ext cx="2952328" cy="22142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5 - Εικόνα" descr="IMG_1401.JPG"/>
          <p:cNvPicPr>
            <a:picLocks noChangeAspect="1"/>
          </p:cNvPicPr>
          <p:nvPr/>
        </p:nvPicPr>
        <p:blipFill>
          <a:blip r:embed="rId3" cstate="print"/>
          <a:stretch>
            <a:fillRect/>
          </a:stretch>
        </p:blipFill>
        <p:spPr>
          <a:xfrm>
            <a:off x="4427984" y="1844824"/>
            <a:ext cx="2952328" cy="22142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8 - Εικόνα" descr="IMG_1405.JPG"/>
          <p:cNvPicPr>
            <a:picLocks noChangeAspect="1"/>
          </p:cNvPicPr>
          <p:nvPr/>
        </p:nvPicPr>
        <p:blipFill>
          <a:blip r:embed="rId4" cstate="print"/>
          <a:stretch>
            <a:fillRect/>
          </a:stretch>
        </p:blipFill>
        <p:spPr>
          <a:xfrm>
            <a:off x="5364088" y="4005064"/>
            <a:ext cx="2939819" cy="22048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11 - Εικόνα" descr="IMG_1408.JPG"/>
          <p:cNvPicPr>
            <a:picLocks noChangeAspect="1"/>
          </p:cNvPicPr>
          <p:nvPr/>
        </p:nvPicPr>
        <p:blipFill>
          <a:blip r:embed="rId5" cstate="print"/>
          <a:stretch>
            <a:fillRect/>
          </a:stretch>
        </p:blipFill>
        <p:spPr>
          <a:xfrm>
            <a:off x="1475656" y="3861048"/>
            <a:ext cx="2976331" cy="223224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IMG_1410.JPG"/>
          <p:cNvPicPr>
            <a:picLocks noChangeAspect="1"/>
          </p:cNvPicPr>
          <p:nvPr/>
        </p:nvPicPr>
        <p:blipFill>
          <a:blip r:embed="rId2" cstate="print"/>
          <a:stretch>
            <a:fillRect/>
          </a:stretch>
        </p:blipFill>
        <p:spPr>
          <a:xfrm>
            <a:off x="1691680" y="404664"/>
            <a:ext cx="5760640" cy="43204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2 - TextBox"/>
          <p:cNvSpPr txBox="1"/>
          <p:nvPr/>
        </p:nvSpPr>
        <p:spPr>
          <a:xfrm>
            <a:off x="1619250" y="5013325"/>
            <a:ext cx="6048375" cy="430213"/>
          </a:xfrm>
          <a:prstGeom prst="rect">
            <a:avLst/>
          </a:prstGeom>
          <a:noFill/>
        </p:spPr>
        <p:txBody>
          <a:bodyPr>
            <a:spAutoFit/>
          </a:bodyPr>
          <a:lstStyle/>
          <a:p>
            <a:pPr fontAlgn="auto">
              <a:spcBef>
                <a:spcPts val="0"/>
              </a:spcBef>
              <a:spcAft>
                <a:spcPts val="0"/>
              </a:spcAft>
              <a:defRPr/>
            </a:pPr>
            <a:r>
              <a:rPr lang="el-GR" sz="2200" dirty="0">
                <a:solidFill>
                  <a:schemeClr val="accent2">
                    <a:lumMod val="50000"/>
                  </a:schemeClr>
                </a:solidFill>
                <a:latin typeface="Segoe Print" pitchFamily="2" charset="0"/>
              </a:rPr>
              <a:t>Τα παιδιά παίζουν με το επιτραπέζιο</a:t>
            </a:r>
            <a:endParaRPr lang="el-GR" sz="2200" dirty="0">
              <a:solidFill>
                <a:schemeClr val="accent2">
                  <a:lumMod val="50000"/>
                </a:schemeClr>
              </a:solidFill>
              <a:latin typeface="Segoe Print" pitchFamily="2" charset="0"/>
            </a:endParaRPr>
          </a:p>
        </p:txBody>
      </p:sp>
    </p:spTree>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323</Words>
  <Application>Microsoft Office PowerPoint</Application>
  <PresentationFormat>Προβολή στην οθόνη (4:3)</PresentationFormat>
  <Paragraphs>43</Paragraphs>
  <Slides>14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Πρότυπο σχεδίασης</vt:lpstr>
      </vt:variant>
      <vt:variant>
        <vt:i4>1</vt:i4>
      </vt:variant>
      <vt:variant>
        <vt:lpstr>Τίτλοι διαφανειών</vt:lpstr>
      </vt:variant>
      <vt:variant>
        <vt:i4>14</vt:i4>
      </vt:variant>
    </vt:vector>
  </HeadingPairs>
  <TitlesOfParts>
    <vt:vector size="18" baseType="lpstr">
      <vt:lpstr>Calibri</vt:lpstr>
      <vt:lpstr>Arial</vt:lpstr>
      <vt:lpstr>Segoe Print</vt:lpstr>
      <vt:lpstr>Θέμα του Office</vt:lpstr>
      <vt:lpstr>ΕΠΙΣΚΕΨΗ ΣΤΟ ΑΡΧΑΙΟΛΟΓΙΚΟ ΜΟΥΣΕΙΟ ΦΙΛΙΠΠΩΝ</vt:lpstr>
      <vt:lpstr>ΑΦΟΡΜΗΣΗ ΤΟΥ ΠΡΟΤΖΕΚΤ</vt:lpstr>
      <vt:lpstr>ΟΙ ΣΤΟΧΟΙ ΤΟΥ ΠΡΟΤΖΕΚΤ</vt:lpstr>
      <vt:lpstr>Γενικοί στόχοι</vt:lpstr>
      <vt:lpstr>Ειδικοί στόχοι</vt:lpstr>
      <vt:lpstr>ΕΚΤΕΛΕΣΗ ΤΟΥ ΠΡΟΤΖΕΚΤ</vt:lpstr>
      <vt:lpstr>Διαφάνεια 7</vt:lpstr>
      <vt:lpstr>Διαφάνεια 8</vt:lpstr>
      <vt:lpstr>Διαφάνεια 9</vt:lpstr>
      <vt:lpstr>Διαφάνεια 10</vt:lpstr>
      <vt:lpstr>Διαφάνεια 11</vt:lpstr>
      <vt:lpstr>Διαφάνεια 12</vt:lpstr>
      <vt:lpstr>ΑΞΙΟΛΟΓΗΣΗ ΠΡΟΤΖΕΚΤ</vt:lpstr>
      <vt:lpstr>Διαφάνεια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ΕΠΙΣΚΕΨΗ ΣΤΟ ΑΡΧΑΙΟΛΟΓΙΚΟ ΜΟΥΣΕΙΟ ΦΙΛΙΠΠΩΝ</dc:title>
  <dc:creator>ΕΛΕΝΑ</dc:creator>
  <cp:lastModifiedBy>x</cp:lastModifiedBy>
  <cp:revision>38</cp:revision>
  <dcterms:created xsi:type="dcterms:W3CDTF">2012-06-16T15:35:34Z</dcterms:created>
  <dcterms:modified xsi:type="dcterms:W3CDTF">2013-01-23T09:02:31Z</dcterms:modified>
</cp:coreProperties>
</file>