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9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iorgos\Desktop\&#916;&#953;&#949;&#961;&#949;&#973;&#957;&#951;&#963;&#951;%20&#949;&#960;&#953;&#956;&#959;&#961;&#966;&#969;&#964;&#953;&#954;&#974;&#957;%20&#945;&#957;&#945;&#947;&#954;&#974;&#957;%20&#949;&#954;&#960;&#945;&#953;&#948;&#949;&#965;&#964;&#953;&#954;&#974;&#957;%204&#951;&#962;%20&#928;&#949;&#961;&#953;&#966;&#941;&#961;&#949;&#953;&#945;&#962;%20&#922;&#945;&#946;&#940;&#955;&#945;&#962;%20(Responses)%20(1).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Giorgos\Desktop\&#916;&#953;&#949;&#961;&#949;&#973;&#957;&#951;&#963;&#951;%20&#949;&#960;&#953;&#956;&#959;&#961;&#966;&#969;&#964;&#953;&#954;&#974;&#957;%20&#945;&#957;&#945;&#947;&#954;&#974;&#957;%20&#949;&#954;&#960;&#945;&#953;&#948;&#949;&#965;&#964;&#953;&#954;&#974;&#957;%204&#951;&#962;%20&#928;&#949;&#961;&#953;&#966;&#941;&#961;&#949;&#953;&#945;&#962;%20&#922;&#945;&#946;&#940;&#955;&#945;&#962;%20(Responses)%20(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iorgos\Desktop\&#916;&#953;&#949;&#961;&#949;&#973;&#957;&#951;&#963;&#951;%20&#949;&#960;&#953;&#956;&#959;&#961;&#966;&#969;&#964;&#953;&#954;&#974;&#957;%20&#945;&#957;&#945;&#947;&#954;&#974;&#957;%20&#949;&#954;&#960;&#945;&#953;&#948;&#949;&#965;&#964;&#953;&#954;&#974;&#957;%204&#951;&#962;%20&#928;&#949;&#961;&#953;&#966;&#941;&#961;&#949;&#953;&#945;&#962;%20&#922;&#945;&#946;&#940;&#955;&#945;&#962;%20(Responses)%20(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iorgos\Desktop\&#916;&#953;&#949;&#961;&#949;&#973;&#957;&#951;&#963;&#951;%20&#949;&#960;&#953;&#956;&#959;&#961;&#966;&#969;&#964;&#953;&#954;&#974;&#957;%20&#945;&#957;&#945;&#947;&#954;&#974;&#957;%20&#949;&#954;&#960;&#945;&#953;&#948;&#949;&#965;&#964;&#953;&#954;&#974;&#957;%204&#951;&#962;%20&#928;&#949;&#961;&#953;&#966;&#941;&#961;&#949;&#953;&#945;&#962;%20&#922;&#945;&#946;&#940;&#955;&#945;&#962;%20(Responses)%20(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iorgos\Desktop\&#916;&#953;&#949;&#961;&#949;&#973;&#957;&#951;&#963;&#951;%20&#949;&#960;&#953;&#956;&#959;&#961;&#966;&#969;&#964;&#953;&#954;&#974;&#957;%20&#945;&#957;&#945;&#947;&#954;&#974;&#957;%20&#949;&#954;&#960;&#945;&#953;&#948;&#949;&#965;&#964;&#953;&#954;&#974;&#957;%204&#951;&#962;%20&#928;&#949;&#961;&#953;&#966;&#941;&#961;&#949;&#953;&#945;&#962;%20&#922;&#945;&#946;&#940;&#955;&#945;&#962;%20(Responses)%20(1).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iorgos\Desktop\&#916;&#953;&#949;&#961;&#949;&#973;&#957;&#951;&#963;&#951;%20&#949;&#960;&#953;&#956;&#959;&#961;&#966;&#969;&#964;&#953;&#954;&#974;&#957;%20&#945;&#957;&#945;&#947;&#954;&#974;&#957;%20&#949;&#954;&#960;&#945;&#953;&#948;&#949;&#965;&#964;&#953;&#954;&#974;&#957;%204&#951;&#962;%20&#928;&#949;&#961;&#953;&#966;&#941;&#961;&#949;&#953;&#945;&#962;%20&#922;&#945;&#946;&#940;&#955;&#945;&#962;%20(Responses)%20(1).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Giorgos\Desktop\&#916;&#953;&#949;&#961;&#949;&#973;&#957;&#951;&#963;&#951;%20&#949;&#960;&#953;&#956;&#959;&#961;&#966;&#969;&#964;&#953;&#954;&#974;&#957;%20&#945;&#957;&#945;&#947;&#954;&#974;&#957;%20&#949;&#954;&#960;&#945;&#953;&#948;&#949;&#965;&#964;&#953;&#954;&#974;&#957;%204&#951;&#962;%20&#928;&#949;&#961;&#953;&#966;&#941;&#961;&#949;&#953;&#945;&#962;%20&#922;&#945;&#946;&#940;&#955;&#945;&#962;%20(Responses)%20(1).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Giorgos\Desktop\&#916;&#953;&#949;&#961;&#949;&#973;&#957;&#951;&#963;&#951;%20&#949;&#960;&#953;&#956;&#959;&#961;&#966;&#969;&#964;&#953;&#954;&#974;&#957;%20&#945;&#957;&#945;&#947;&#954;&#974;&#957;%20&#949;&#954;&#960;&#945;&#953;&#948;&#949;&#965;&#964;&#953;&#954;&#974;&#957;%204&#951;&#962;%20&#928;&#949;&#961;&#953;&#966;&#941;&#961;&#949;&#953;&#945;&#962;%20&#922;&#945;&#946;&#940;&#955;&#945;&#962;%20(Responses)%20(1).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Giorgos\Desktop\&#916;&#953;&#949;&#961;&#949;&#973;&#957;&#951;&#963;&#951;%20&#949;&#960;&#953;&#956;&#959;&#961;&#966;&#969;&#964;&#953;&#954;&#974;&#957;%20&#945;&#957;&#945;&#947;&#954;&#974;&#957;%20&#949;&#954;&#960;&#945;&#953;&#948;&#949;&#965;&#964;&#953;&#954;&#974;&#957;%204&#951;&#962;%20&#928;&#949;&#961;&#953;&#966;&#941;&#961;&#949;&#953;&#945;&#962;%20&#922;&#945;&#946;&#940;&#955;&#945;&#962;%20(Responses)%20(1).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Giorgos\Desktop\&#916;&#953;&#949;&#961;&#949;&#973;&#957;&#951;&#963;&#951;%20&#949;&#960;&#953;&#956;&#959;&#961;&#966;&#969;&#964;&#953;&#954;&#974;&#957;%20&#945;&#957;&#945;&#947;&#954;&#974;&#957;%20&#949;&#954;&#960;&#945;&#953;&#948;&#949;&#965;&#964;&#953;&#954;&#974;&#957;%204&#951;&#962;%20&#928;&#949;&#961;&#953;&#966;&#941;&#961;&#949;&#953;&#945;&#962;%20&#922;&#945;&#946;&#940;&#955;&#945;&#962;%20(Responses)%20(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plotArea>
      <c:layout>
        <c:manualLayout>
          <c:layoutTarget val="inner"/>
          <c:xMode val="edge"/>
          <c:yMode val="edge"/>
          <c:x val="0.13909098862642191"/>
          <c:y val="7.4074074074074084E-2"/>
          <c:w val="0.53888888888888931"/>
          <c:h val="0.89814814814814825"/>
        </c:manualLayout>
      </c:layout>
      <c:pieChart>
        <c:varyColors val="1"/>
        <c:ser>
          <c:idx val="0"/>
          <c:order val="0"/>
          <c:explosion val="25"/>
          <c:cat>
            <c:strRef>
              <c:f>Φύλλο1!$A$9:$A$10</c:f>
              <c:strCache>
                <c:ptCount val="2"/>
                <c:pt idx="0">
                  <c:v>Μόνιμος</c:v>
                </c:pt>
                <c:pt idx="1">
                  <c:v>Αναπληρωτής</c:v>
                </c:pt>
              </c:strCache>
            </c:strRef>
          </c:cat>
          <c:val>
            <c:numRef>
              <c:f>Φύλλο1!$B$9:$B$10</c:f>
              <c:numCache>
                <c:formatCode>General</c:formatCode>
                <c:ptCount val="2"/>
                <c:pt idx="0">
                  <c:v>87</c:v>
                </c:pt>
                <c:pt idx="1">
                  <c:v>4</c:v>
                </c:pt>
              </c:numCache>
            </c:numRef>
          </c:val>
        </c:ser>
        <c:firstSliceAng val="0"/>
      </c:pieChart>
    </c:plotArea>
    <c:legend>
      <c:legendPos val="r"/>
      <c:txPr>
        <a:bodyPr/>
        <a:lstStyle/>
        <a:p>
          <a:pPr>
            <a:defRPr sz="2400"/>
          </a:pPr>
          <a:endParaRPr lang="el-GR"/>
        </a:p>
      </c:txPr>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l-GR"/>
  <c:chart>
    <c:plotArea>
      <c:layout/>
      <c:barChart>
        <c:barDir val="col"/>
        <c:grouping val="clustered"/>
        <c:ser>
          <c:idx val="0"/>
          <c:order val="0"/>
          <c:dPt>
            <c:idx val="1"/>
            <c:spPr>
              <a:solidFill>
                <a:srgbClr val="FFC000"/>
              </a:solidFill>
            </c:spPr>
          </c:dPt>
          <c:dPt>
            <c:idx val="2"/>
            <c:spPr>
              <a:solidFill>
                <a:srgbClr val="C00000"/>
              </a:solidFill>
            </c:spPr>
          </c:dPt>
          <c:dPt>
            <c:idx val="3"/>
            <c:spPr>
              <a:solidFill>
                <a:srgbClr val="00B050"/>
              </a:solidFill>
            </c:spPr>
          </c:dPt>
          <c:dPt>
            <c:idx val="4"/>
            <c:spPr>
              <a:solidFill>
                <a:schemeClr val="accent3">
                  <a:lumMod val="75000"/>
                </a:schemeClr>
              </a:solidFill>
            </c:spPr>
          </c:dPt>
          <c:dPt>
            <c:idx val="5"/>
            <c:spPr>
              <a:solidFill>
                <a:srgbClr val="002060"/>
              </a:solidFill>
            </c:spPr>
          </c:dPt>
          <c:cat>
            <c:strRef>
              <c:f>Φύλλο1!$A$59:$A$64</c:f>
              <c:strCache>
                <c:ptCount val="6"/>
                <c:pt idx="0">
                  <c:v>Γλώσσα</c:v>
                </c:pt>
                <c:pt idx="1">
                  <c:v>ΠΓΛ</c:v>
                </c:pt>
                <c:pt idx="2">
                  <c:v>Μαθηματικά</c:v>
                </c:pt>
                <c:pt idx="3">
                  <c:v>Μελέτη</c:v>
                </c:pt>
                <c:pt idx="4">
                  <c:v>Ιστορία</c:v>
                </c:pt>
                <c:pt idx="5">
                  <c:v>Συνδιδασκαλία</c:v>
                </c:pt>
              </c:strCache>
            </c:strRef>
          </c:cat>
          <c:val>
            <c:numRef>
              <c:f>Φύλλο1!$B$59:$B$64</c:f>
              <c:numCache>
                <c:formatCode>General</c:formatCode>
                <c:ptCount val="6"/>
                <c:pt idx="0">
                  <c:v>8</c:v>
                </c:pt>
                <c:pt idx="1">
                  <c:v>8</c:v>
                </c:pt>
                <c:pt idx="2">
                  <c:v>9</c:v>
                </c:pt>
                <c:pt idx="3">
                  <c:v>1</c:v>
                </c:pt>
                <c:pt idx="4">
                  <c:v>1</c:v>
                </c:pt>
                <c:pt idx="5">
                  <c:v>1</c:v>
                </c:pt>
              </c:numCache>
            </c:numRef>
          </c:val>
        </c:ser>
        <c:axId val="38667776"/>
        <c:axId val="38669312"/>
      </c:barChart>
      <c:catAx>
        <c:axId val="38667776"/>
        <c:scaling>
          <c:orientation val="minMax"/>
        </c:scaling>
        <c:axPos val="b"/>
        <c:tickLblPos val="nextTo"/>
        <c:crossAx val="38669312"/>
        <c:crosses val="autoZero"/>
        <c:auto val="1"/>
        <c:lblAlgn val="ctr"/>
        <c:lblOffset val="100"/>
      </c:catAx>
      <c:valAx>
        <c:axId val="38669312"/>
        <c:scaling>
          <c:orientation val="minMax"/>
        </c:scaling>
        <c:axPos val="l"/>
        <c:majorGridlines/>
        <c:numFmt formatCode="General" sourceLinked="1"/>
        <c:tickLblPos val="nextTo"/>
        <c:crossAx val="38667776"/>
        <c:crosses val="autoZero"/>
        <c:crossBetween val="between"/>
      </c:valAx>
    </c:plotArea>
    <c:legend>
      <c:legendPos val="r"/>
      <c:txPr>
        <a:bodyPr/>
        <a:lstStyle/>
        <a:p>
          <a:pPr>
            <a:defRPr sz="1400"/>
          </a:pPr>
          <a:endParaRPr lang="el-GR"/>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sz="3600"/>
            </a:pPr>
            <a:r>
              <a:rPr lang="el-GR" sz="3600"/>
              <a:t>Φύλο</a:t>
            </a:r>
          </a:p>
        </c:rich>
      </c:tx>
    </c:title>
    <c:plotArea>
      <c:layout/>
      <c:pieChart>
        <c:varyColors val="1"/>
        <c:ser>
          <c:idx val="0"/>
          <c:order val="0"/>
          <c:dLbls>
            <c:dLbl>
              <c:idx val="0"/>
              <c:layout>
                <c:manualLayout>
                  <c:x val="-8.9508583097119704E-2"/>
                  <c:y val="3.8516538039201034E-2"/>
                </c:manualLayout>
              </c:layout>
              <c:spPr/>
              <c:txPr>
                <a:bodyPr/>
                <a:lstStyle/>
                <a:p>
                  <a:pPr>
                    <a:defRPr sz="2000"/>
                  </a:pPr>
                  <a:endParaRPr lang="el-GR"/>
                </a:p>
              </c:txPr>
              <c:showPercent val="1"/>
            </c:dLbl>
            <c:dLbl>
              <c:idx val="1"/>
              <c:spPr/>
              <c:txPr>
                <a:bodyPr/>
                <a:lstStyle/>
                <a:p>
                  <a:pPr>
                    <a:defRPr sz="2000"/>
                  </a:pPr>
                  <a:endParaRPr lang="el-GR"/>
                </a:p>
              </c:txPr>
            </c:dLbl>
            <c:showPercent val="1"/>
          </c:dLbls>
          <c:cat>
            <c:strRef>
              <c:f>Φύλλο1!$A$6:$A$7</c:f>
              <c:strCache>
                <c:ptCount val="2"/>
                <c:pt idx="0">
                  <c:v>Άντρας</c:v>
                </c:pt>
                <c:pt idx="1">
                  <c:v>Γυναίκα</c:v>
                </c:pt>
              </c:strCache>
            </c:strRef>
          </c:cat>
          <c:val>
            <c:numRef>
              <c:f>Φύλλο1!$B$6:$B$7</c:f>
              <c:numCache>
                <c:formatCode>General</c:formatCode>
                <c:ptCount val="2"/>
                <c:pt idx="0">
                  <c:v>26</c:v>
                </c:pt>
                <c:pt idx="1">
                  <c:v>65</c:v>
                </c:pt>
              </c:numCache>
            </c:numRef>
          </c:val>
        </c:ser>
        <c:dLbls>
          <c:showPercent val="1"/>
        </c:dLbls>
        <c:firstSliceAng val="0"/>
      </c:pieChart>
    </c:plotArea>
    <c:legend>
      <c:legendPos val="r"/>
      <c:layout>
        <c:manualLayout>
          <c:xMode val="edge"/>
          <c:yMode val="edge"/>
          <c:x val="0.75035843941166158"/>
          <c:y val="0.43360956353761332"/>
          <c:w val="0.24020209863271499"/>
          <c:h val="0.21168410214296168"/>
        </c:manualLayout>
      </c:layout>
      <c:txPr>
        <a:bodyPr/>
        <a:lstStyle/>
        <a:p>
          <a:pPr>
            <a:defRPr sz="2400"/>
          </a:pPr>
          <a:endParaRPr lang="el-GR"/>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3200"/>
            </a:pPr>
            <a:r>
              <a:rPr lang="el-GR" sz="3200" dirty="0" smtClean="0"/>
              <a:t>Προϋπηρεσία</a:t>
            </a:r>
            <a:endParaRPr lang="el-GR" sz="3200" dirty="0"/>
          </a:p>
        </c:rich>
      </c:tx>
    </c:title>
    <c:plotArea>
      <c:layout/>
      <c:pieChart>
        <c:varyColors val="1"/>
        <c:ser>
          <c:idx val="0"/>
          <c:order val="0"/>
          <c:dLbls>
            <c:txPr>
              <a:bodyPr/>
              <a:lstStyle/>
              <a:p>
                <a:pPr>
                  <a:defRPr sz="1600"/>
                </a:pPr>
                <a:endParaRPr lang="el-GR"/>
              </a:p>
            </c:txPr>
            <c:showCatName val="1"/>
            <c:showPercent val="1"/>
          </c:dLbls>
          <c:cat>
            <c:strRef>
              <c:f>Φύλλο1!$A$13:$A$16</c:f>
              <c:strCache>
                <c:ptCount val="4"/>
                <c:pt idx="0">
                  <c:v>0 - 10 έτη</c:v>
                </c:pt>
                <c:pt idx="1">
                  <c:v>11 - 20 έτη</c:v>
                </c:pt>
                <c:pt idx="2">
                  <c:v>21 - 30 έτη</c:v>
                </c:pt>
                <c:pt idx="3">
                  <c:v>περισσότερα</c:v>
                </c:pt>
              </c:strCache>
            </c:strRef>
          </c:cat>
          <c:val>
            <c:numRef>
              <c:f>Φύλλο1!$B$13:$B$16</c:f>
              <c:numCache>
                <c:formatCode>General</c:formatCode>
                <c:ptCount val="4"/>
                <c:pt idx="0">
                  <c:v>28</c:v>
                </c:pt>
                <c:pt idx="1">
                  <c:v>43</c:v>
                </c:pt>
                <c:pt idx="2">
                  <c:v>18</c:v>
                </c:pt>
                <c:pt idx="3">
                  <c:v>2</c:v>
                </c:pt>
              </c:numCache>
            </c:numRef>
          </c:val>
        </c:ser>
        <c:dLbls>
          <c:showCatName val="1"/>
          <c:showPercent val="1"/>
        </c:dLbls>
        <c:firstSliceAng val="0"/>
      </c:pie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3200"/>
            </a:pPr>
            <a:r>
              <a:rPr lang="el-GR" sz="3200" dirty="0" smtClean="0"/>
              <a:t>Μορφή επιμόρφωσης</a:t>
            </a:r>
            <a:endParaRPr lang="el-GR" sz="3200" dirty="0"/>
          </a:p>
        </c:rich>
      </c:tx>
    </c:title>
    <c:plotArea>
      <c:layout/>
      <c:pieChart>
        <c:varyColors val="1"/>
        <c:ser>
          <c:idx val="0"/>
          <c:order val="0"/>
          <c:dLbls>
            <c:txPr>
              <a:bodyPr/>
              <a:lstStyle/>
              <a:p>
                <a:pPr>
                  <a:defRPr sz="2400"/>
                </a:pPr>
                <a:endParaRPr lang="el-GR"/>
              </a:p>
            </c:txPr>
            <c:showCatName val="1"/>
            <c:showPercent val="1"/>
          </c:dLbls>
          <c:cat>
            <c:strRef>
              <c:f>Φύλλο1!$A$19:$A$21</c:f>
              <c:strCache>
                <c:ptCount val="3"/>
                <c:pt idx="0">
                  <c:v>δια ζώσης</c:v>
                </c:pt>
                <c:pt idx="1">
                  <c:v>από απόσταση</c:v>
                </c:pt>
                <c:pt idx="2">
                  <c:v>μεικτή</c:v>
                </c:pt>
              </c:strCache>
            </c:strRef>
          </c:cat>
          <c:val>
            <c:numRef>
              <c:f>Φύλλο1!$B$19:$B$21</c:f>
              <c:numCache>
                <c:formatCode>General</c:formatCode>
                <c:ptCount val="3"/>
                <c:pt idx="0">
                  <c:v>36</c:v>
                </c:pt>
                <c:pt idx="1">
                  <c:v>15</c:v>
                </c:pt>
                <c:pt idx="2">
                  <c:v>40</c:v>
                </c:pt>
              </c:numCache>
            </c:numRef>
          </c:val>
        </c:ser>
        <c:dLbls>
          <c:showCatName val="1"/>
          <c:showPercent val="1"/>
        </c:dLbls>
        <c:firstSliceAng val="0"/>
      </c:pie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l-GR"/>
  <c:style val="36"/>
  <c:chart>
    <c:title>
      <c:tx>
        <c:rich>
          <a:bodyPr/>
          <a:lstStyle/>
          <a:p>
            <a:pPr>
              <a:defRPr/>
            </a:pPr>
            <a:r>
              <a:rPr lang="el-GR"/>
              <a:t>Προτιμήσεις θεματικών</a:t>
            </a:r>
          </a:p>
        </c:rich>
      </c:tx>
    </c:title>
    <c:plotArea>
      <c:layout/>
      <c:barChart>
        <c:barDir val="bar"/>
        <c:grouping val="clustered"/>
        <c:ser>
          <c:idx val="0"/>
          <c:order val="0"/>
          <c:dLbls>
            <c:dLblPos val="inEnd"/>
            <c:showVal val="1"/>
          </c:dLbls>
          <c:cat>
            <c:strRef>
              <c:f>Φύλλο1!$A$23:$A$32</c:f>
              <c:strCache>
                <c:ptCount val="10"/>
                <c:pt idx="0">
                  <c:v>με τη διαχείριση της σχολικής τάξης</c:v>
                </c:pt>
                <c:pt idx="1">
                  <c:v>με διαφοροποιημένη διδασκαλία</c:v>
                </c:pt>
                <c:pt idx="2">
                  <c:v>με τη βελτίωση των σχέσεων (μαθητών, γονέων και εκπαιδευτικών)</c:v>
                </c:pt>
                <c:pt idx="3">
                  <c:v>τη διδακτική των γνωστικών αντικειμένων (γλώσσα, μαθηματικά κλπ)</c:v>
                </c:pt>
                <c:pt idx="4">
                  <c:v>με τεχνικές διδασκαλίας της Προπαίδειας</c:v>
                </c:pt>
                <c:pt idx="5">
                  <c:v>με σύγχρονες μεθόδους διδασκαλίας</c:v>
                </c:pt>
                <c:pt idx="6">
                  <c:v>με τη βελτίωση της κριτικής και δημιουργικής σκέψης</c:v>
                </c:pt>
                <c:pt idx="7">
                  <c:v>με την εμπέδωση των γνώσεων των μαθητών</c:v>
                </c:pt>
                <c:pt idx="8">
                  <c:v>με τις Κατ' Οίκον Εργασίες</c:v>
                </c:pt>
                <c:pt idx="9">
                  <c:v>με τη συνεργασία Σχολείου Οικογένειας</c:v>
                </c:pt>
              </c:strCache>
            </c:strRef>
          </c:cat>
          <c:val>
            <c:numRef>
              <c:f>Φύλλο1!$B$23:$B$32</c:f>
              <c:numCache>
                <c:formatCode>General</c:formatCode>
                <c:ptCount val="10"/>
                <c:pt idx="0">
                  <c:v>11</c:v>
                </c:pt>
                <c:pt idx="1">
                  <c:v>19</c:v>
                </c:pt>
                <c:pt idx="2">
                  <c:v>4</c:v>
                </c:pt>
                <c:pt idx="3">
                  <c:v>15</c:v>
                </c:pt>
                <c:pt idx="4">
                  <c:v>3</c:v>
                </c:pt>
                <c:pt idx="5">
                  <c:v>12</c:v>
                </c:pt>
                <c:pt idx="6">
                  <c:v>16</c:v>
                </c:pt>
                <c:pt idx="7">
                  <c:v>7</c:v>
                </c:pt>
                <c:pt idx="8">
                  <c:v>1</c:v>
                </c:pt>
                <c:pt idx="9">
                  <c:v>2</c:v>
                </c:pt>
              </c:numCache>
            </c:numRef>
          </c:val>
        </c:ser>
        <c:gapWidth val="75"/>
        <c:overlap val="40"/>
        <c:axId val="29684096"/>
        <c:axId val="29685632"/>
      </c:barChart>
      <c:catAx>
        <c:axId val="29684096"/>
        <c:scaling>
          <c:orientation val="minMax"/>
        </c:scaling>
        <c:axPos val="l"/>
        <c:majorTickMark val="none"/>
        <c:tickLblPos val="nextTo"/>
        <c:txPr>
          <a:bodyPr/>
          <a:lstStyle/>
          <a:p>
            <a:pPr>
              <a:defRPr sz="1000"/>
            </a:pPr>
            <a:endParaRPr lang="el-GR"/>
          </a:p>
        </c:txPr>
        <c:crossAx val="29685632"/>
        <c:crosses val="autoZero"/>
        <c:auto val="1"/>
        <c:lblAlgn val="ctr"/>
        <c:lblOffset val="100"/>
      </c:catAx>
      <c:valAx>
        <c:axId val="29685632"/>
        <c:scaling>
          <c:orientation val="minMax"/>
        </c:scaling>
        <c:axPos val="b"/>
        <c:majorGridlines/>
        <c:numFmt formatCode="General" sourceLinked="1"/>
        <c:majorTickMark val="none"/>
        <c:tickLblPos val="nextTo"/>
        <c:crossAx val="29684096"/>
        <c:crosses val="autoZero"/>
        <c:crossBetween val="between"/>
      </c:valAx>
    </c:plotArea>
    <c:legend>
      <c:legendPos val="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a:pPr>
            <a:r>
              <a:rPr lang="el-GR" dirty="0" smtClean="0"/>
              <a:t>Διάρκεια επιμόρφωσης</a:t>
            </a:r>
            <a:endParaRPr lang="el-GR" dirty="0"/>
          </a:p>
        </c:rich>
      </c:tx>
    </c:title>
    <c:plotArea>
      <c:layout/>
      <c:pieChart>
        <c:varyColors val="1"/>
        <c:ser>
          <c:idx val="0"/>
          <c:order val="0"/>
          <c:explosion val="25"/>
          <c:dLbls>
            <c:dLbl>
              <c:idx val="0"/>
              <c:spPr/>
              <c:txPr>
                <a:bodyPr/>
                <a:lstStyle/>
                <a:p>
                  <a:pPr>
                    <a:defRPr sz="2000"/>
                  </a:pPr>
                  <a:endParaRPr lang="el-GR"/>
                </a:p>
              </c:txPr>
            </c:dLbl>
            <c:dLbl>
              <c:idx val="1"/>
              <c:layout>
                <c:manualLayout>
                  <c:x val="0.14947269673119395"/>
                  <c:y val="-0.13850585653769043"/>
                </c:manualLayout>
              </c:layout>
              <c:spPr/>
              <c:txPr>
                <a:bodyPr/>
                <a:lstStyle/>
                <a:p>
                  <a:pPr>
                    <a:defRPr sz="2000"/>
                  </a:pPr>
                  <a:endParaRPr lang="el-GR"/>
                </a:p>
              </c:txPr>
              <c:showCatName val="1"/>
              <c:showPercent val="1"/>
            </c:dLbl>
            <c:txPr>
              <a:bodyPr/>
              <a:lstStyle/>
              <a:p>
                <a:pPr>
                  <a:defRPr sz="1400"/>
                </a:pPr>
                <a:endParaRPr lang="el-GR"/>
              </a:p>
            </c:txPr>
            <c:showCatName val="1"/>
            <c:showPercent val="1"/>
          </c:dLbls>
          <c:cat>
            <c:strRef>
              <c:f>Φύλλο1!$A$36:$A$37</c:f>
              <c:strCache>
                <c:ptCount val="2"/>
                <c:pt idx="0">
                  <c:v>σε μία συνάντηση</c:v>
                </c:pt>
                <c:pt idx="1">
                  <c:v>σε περιοδικές συναντήσεις</c:v>
                </c:pt>
              </c:strCache>
            </c:strRef>
          </c:cat>
          <c:val>
            <c:numRef>
              <c:f>Φύλλο1!$B$36:$B$37</c:f>
              <c:numCache>
                <c:formatCode>General</c:formatCode>
                <c:ptCount val="2"/>
                <c:pt idx="0">
                  <c:v>25</c:v>
                </c:pt>
                <c:pt idx="1">
                  <c:v>63</c:v>
                </c:pt>
              </c:numCache>
            </c:numRef>
          </c:val>
        </c:ser>
        <c:dLbls>
          <c:showCatName val="1"/>
          <c:showPercent val="1"/>
        </c:dLbls>
        <c:firstSliceAng val="0"/>
      </c:pieChart>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chart>
    <c:plotArea>
      <c:layout/>
      <c:barChart>
        <c:barDir val="col"/>
        <c:grouping val="clustered"/>
        <c:ser>
          <c:idx val="0"/>
          <c:order val="0"/>
          <c:spPr>
            <a:solidFill>
              <a:schemeClr val="accent2"/>
            </a:solidFill>
          </c:spPr>
          <c:dPt>
            <c:idx val="0"/>
            <c:spPr>
              <a:solidFill>
                <a:srgbClr val="FFC000"/>
              </a:solidFill>
            </c:spPr>
          </c:dPt>
          <c:dPt>
            <c:idx val="1"/>
            <c:spPr>
              <a:solidFill>
                <a:schemeClr val="tx2">
                  <a:lumMod val="60000"/>
                  <a:lumOff val="40000"/>
                </a:schemeClr>
              </a:solidFill>
            </c:spPr>
          </c:dPt>
          <c:dPt>
            <c:idx val="3"/>
            <c:spPr>
              <a:solidFill>
                <a:srgbClr val="92D050"/>
              </a:solidFill>
            </c:spPr>
          </c:dPt>
          <c:dPt>
            <c:idx val="4"/>
            <c:spPr>
              <a:solidFill>
                <a:srgbClr val="FFC000"/>
              </a:solidFill>
            </c:spPr>
          </c:dPt>
          <c:dPt>
            <c:idx val="5"/>
            <c:spPr>
              <a:solidFill>
                <a:srgbClr val="FFC000"/>
              </a:solidFill>
            </c:spPr>
          </c:dPt>
          <c:cat>
            <c:strRef>
              <c:f>Φύλλο1!$A$39:$A$44</c:f>
              <c:strCache>
                <c:ptCount val="6"/>
                <c:pt idx="0">
                  <c:v>12.00' - 14.00'</c:v>
                </c:pt>
                <c:pt idx="1">
                  <c:v>12.30' - 15.00'</c:v>
                </c:pt>
                <c:pt idx="2">
                  <c:v>14.00' - 16.30'</c:v>
                </c:pt>
                <c:pt idx="3">
                  <c:v>17.00' - 19.00'</c:v>
                </c:pt>
                <c:pt idx="4">
                  <c:v>Εντός ωραρίου</c:v>
                </c:pt>
                <c:pt idx="5">
                  <c:v>Σαββατοκύριακο</c:v>
                </c:pt>
              </c:strCache>
            </c:strRef>
          </c:cat>
          <c:val>
            <c:numRef>
              <c:f>Φύλλο1!$B$39:$B$44</c:f>
              <c:numCache>
                <c:formatCode>General</c:formatCode>
                <c:ptCount val="6"/>
                <c:pt idx="0">
                  <c:v>3</c:v>
                </c:pt>
                <c:pt idx="1">
                  <c:v>45</c:v>
                </c:pt>
                <c:pt idx="2">
                  <c:v>9</c:v>
                </c:pt>
                <c:pt idx="3">
                  <c:v>22</c:v>
                </c:pt>
                <c:pt idx="4">
                  <c:v>5</c:v>
                </c:pt>
                <c:pt idx="5">
                  <c:v>1</c:v>
                </c:pt>
              </c:numCache>
            </c:numRef>
          </c:val>
        </c:ser>
        <c:axId val="29837184"/>
        <c:axId val="29838720"/>
      </c:barChart>
      <c:catAx>
        <c:axId val="29837184"/>
        <c:scaling>
          <c:orientation val="minMax"/>
        </c:scaling>
        <c:axPos val="b"/>
        <c:tickLblPos val="nextTo"/>
        <c:txPr>
          <a:bodyPr/>
          <a:lstStyle/>
          <a:p>
            <a:pPr>
              <a:defRPr sz="1200"/>
            </a:pPr>
            <a:endParaRPr lang="el-GR"/>
          </a:p>
        </c:txPr>
        <c:crossAx val="29838720"/>
        <c:crosses val="autoZero"/>
        <c:auto val="1"/>
        <c:lblAlgn val="ctr"/>
        <c:lblOffset val="100"/>
      </c:catAx>
      <c:valAx>
        <c:axId val="29838720"/>
        <c:scaling>
          <c:orientation val="minMax"/>
        </c:scaling>
        <c:axPos val="l"/>
        <c:majorGridlines/>
        <c:numFmt formatCode="General" sourceLinked="1"/>
        <c:tickLblPos val="nextTo"/>
        <c:crossAx val="29837184"/>
        <c:crosses val="autoZero"/>
        <c:crossBetween val="between"/>
      </c:valAx>
    </c:plotArea>
    <c:legend>
      <c:legendPos val="r"/>
      <c:txPr>
        <a:bodyPr/>
        <a:lstStyle/>
        <a:p>
          <a:pPr>
            <a:defRPr sz="1200"/>
          </a:pPr>
          <a:endParaRPr lang="el-GR"/>
        </a:p>
      </c:tx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l-GR"/>
  <c:chart>
    <c:plotArea>
      <c:layout/>
      <c:barChart>
        <c:barDir val="col"/>
        <c:grouping val="clustered"/>
        <c:ser>
          <c:idx val="0"/>
          <c:order val="0"/>
          <c:dPt>
            <c:idx val="1"/>
            <c:spPr>
              <a:solidFill>
                <a:srgbClr val="C00000"/>
              </a:solidFill>
            </c:spPr>
          </c:dPt>
          <c:dPt>
            <c:idx val="2"/>
            <c:spPr>
              <a:solidFill>
                <a:schemeClr val="accent3">
                  <a:lumMod val="75000"/>
                </a:schemeClr>
              </a:solidFill>
            </c:spPr>
          </c:dPt>
          <c:dPt>
            <c:idx val="3"/>
            <c:spPr>
              <a:solidFill>
                <a:schemeClr val="accent6">
                  <a:lumMod val="75000"/>
                </a:schemeClr>
              </a:solidFill>
            </c:spPr>
          </c:dPt>
          <c:dPt>
            <c:idx val="4"/>
            <c:spPr>
              <a:solidFill>
                <a:schemeClr val="bg2">
                  <a:lumMod val="50000"/>
                </a:schemeClr>
              </a:solidFill>
            </c:spPr>
          </c:dPt>
          <c:cat>
            <c:strRef>
              <c:f>Φύλλο1!$A$46:$A$50</c:f>
              <c:strCache>
                <c:ptCount val="5"/>
                <c:pt idx="0">
                  <c:v>Δευτέρα</c:v>
                </c:pt>
                <c:pt idx="1">
                  <c:v>Τρίτη</c:v>
                </c:pt>
                <c:pt idx="2">
                  <c:v>Τετάρτη</c:v>
                </c:pt>
                <c:pt idx="3">
                  <c:v>Πέμπτη</c:v>
                </c:pt>
                <c:pt idx="4">
                  <c:v>Παρασκευή</c:v>
                </c:pt>
              </c:strCache>
            </c:strRef>
          </c:cat>
          <c:val>
            <c:numRef>
              <c:f>Φύλλο1!$B$46:$B$50</c:f>
              <c:numCache>
                <c:formatCode>General</c:formatCode>
                <c:ptCount val="5"/>
                <c:pt idx="0">
                  <c:v>14</c:v>
                </c:pt>
                <c:pt idx="1">
                  <c:v>18</c:v>
                </c:pt>
                <c:pt idx="2">
                  <c:v>21</c:v>
                </c:pt>
                <c:pt idx="3">
                  <c:v>8</c:v>
                </c:pt>
                <c:pt idx="4">
                  <c:v>17</c:v>
                </c:pt>
              </c:numCache>
            </c:numRef>
          </c:val>
        </c:ser>
        <c:axId val="29868416"/>
        <c:axId val="29869952"/>
      </c:barChart>
      <c:catAx>
        <c:axId val="29868416"/>
        <c:scaling>
          <c:orientation val="minMax"/>
        </c:scaling>
        <c:axPos val="b"/>
        <c:tickLblPos val="nextTo"/>
        <c:crossAx val="29869952"/>
        <c:crosses val="autoZero"/>
        <c:auto val="1"/>
        <c:lblAlgn val="ctr"/>
        <c:lblOffset val="100"/>
      </c:catAx>
      <c:valAx>
        <c:axId val="29869952"/>
        <c:scaling>
          <c:orientation val="minMax"/>
        </c:scaling>
        <c:axPos val="l"/>
        <c:majorGridlines/>
        <c:numFmt formatCode="General" sourceLinked="1"/>
        <c:tickLblPos val="nextTo"/>
        <c:crossAx val="29868416"/>
        <c:crosses val="autoZero"/>
        <c:crossBetween val="between"/>
      </c:valAx>
    </c:plotArea>
    <c:legend>
      <c:legendPos val="r"/>
      <c:txPr>
        <a:bodyPr/>
        <a:lstStyle/>
        <a:p>
          <a:pPr>
            <a:defRPr sz="1600"/>
          </a:pPr>
          <a:endParaRPr lang="el-GR"/>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l-GR"/>
  <c:chart>
    <c:plotArea>
      <c:layout/>
      <c:barChart>
        <c:barDir val="col"/>
        <c:grouping val="clustered"/>
        <c:ser>
          <c:idx val="0"/>
          <c:order val="0"/>
          <c:dPt>
            <c:idx val="0"/>
            <c:spPr>
              <a:solidFill>
                <a:srgbClr val="00B050"/>
              </a:solidFill>
            </c:spPr>
          </c:dPt>
          <c:dPt>
            <c:idx val="1"/>
            <c:spPr>
              <a:solidFill>
                <a:schemeClr val="accent6">
                  <a:lumMod val="75000"/>
                </a:schemeClr>
              </a:solidFill>
            </c:spPr>
          </c:dPt>
          <c:dPt>
            <c:idx val="2"/>
            <c:spPr>
              <a:solidFill>
                <a:schemeClr val="tx2">
                  <a:lumMod val="60000"/>
                  <a:lumOff val="40000"/>
                </a:schemeClr>
              </a:solidFill>
            </c:spPr>
          </c:dPt>
          <c:dPt>
            <c:idx val="3"/>
            <c:spPr>
              <a:solidFill>
                <a:srgbClr val="FF0000"/>
              </a:solidFill>
            </c:spPr>
          </c:dPt>
          <c:cat>
            <c:strRef>
              <c:f>Φύλλο1!$A$53:$A$56</c:f>
              <c:strCache>
                <c:ptCount val="4"/>
                <c:pt idx="0">
                  <c:v>εργαστήριο</c:v>
                </c:pt>
                <c:pt idx="1">
                  <c:v>τη βιωματική δράση</c:v>
                </c:pt>
                <c:pt idx="2">
                  <c:v>την εισήγηση από επιμορφωτή</c:v>
                </c:pt>
                <c:pt idx="3">
                  <c:v>το συνδυασμό των παραπάνω</c:v>
                </c:pt>
              </c:strCache>
            </c:strRef>
          </c:cat>
          <c:val>
            <c:numRef>
              <c:f>Φύλλο1!$B$53:$B$56</c:f>
              <c:numCache>
                <c:formatCode>General</c:formatCode>
                <c:ptCount val="4"/>
                <c:pt idx="0">
                  <c:v>4</c:v>
                </c:pt>
                <c:pt idx="1">
                  <c:v>7</c:v>
                </c:pt>
                <c:pt idx="2">
                  <c:v>7</c:v>
                </c:pt>
                <c:pt idx="3">
                  <c:v>68</c:v>
                </c:pt>
              </c:numCache>
            </c:numRef>
          </c:val>
        </c:ser>
        <c:axId val="31935104"/>
        <c:axId val="31940992"/>
      </c:barChart>
      <c:catAx>
        <c:axId val="31935104"/>
        <c:scaling>
          <c:orientation val="minMax"/>
        </c:scaling>
        <c:axPos val="b"/>
        <c:tickLblPos val="nextTo"/>
        <c:txPr>
          <a:bodyPr/>
          <a:lstStyle/>
          <a:p>
            <a:pPr>
              <a:defRPr sz="1400"/>
            </a:pPr>
            <a:endParaRPr lang="el-GR"/>
          </a:p>
        </c:txPr>
        <c:crossAx val="31940992"/>
        <c:crosses val="autoZero"/>
        <c:auto val="1"/>
        <c:lblAlgn val="ctr"/>
        <c:lblOffset val="100"/>
      </c:catAx>
      <c:valAx>
        <c:axId val="31940992"/>
        <c:scaling>
          <c:orientation val="minMax"/>
        </c:scaling>
        <c:axPos val="l"/>
        <c:majorGridlines/>
        <c:numFmt formatCode="General" sourceLinked="1"/>
        <c:tickLblPos val="nextTo"/>
        <c:crossAx val="31935104"/>
        <c:crosses val="autoZero"/>
        <c:crossBetween val="between"/>
      </c:valAx>
    </c:plotArea>
    <c:legend>
      <c:legendPos val="r"/>
      <c:txPr>
        <a:bodyPr/>
        <a:lstStyle/>
        <a:p>
          <a:pPr>
            <a:defRPr sz="1400"/>
          </a:pPr>
          <a:endParaRPr lang="el-GR"/>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3A2CA79C-EAAB-4018-ADEF-E46F752DBC00}" type="datetimeFigureOut">
              <a:rPr lang="el-GR"/>
              <a:pPr>
                <a:defRPr/>
              </a:pPr>
              <a:t>15/12/2014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FA50D0EB-3BDE-4A7D-9343-C38C382A9E99}"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AF922FC6-0C23-408E-83CC-6E7B4B1C5CAB}" type="datetimeFigureOut">
              <a:rPr lang="el-GR"/>
              <a:pPr>
                <a:defRPr/>
              </a:pPr>
              <a:t>15/12/2014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736C626-FF72-4861-8866-795BEB5B754F}"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7346DA18-09BB-48E7-8042-EC04CE04C5F6}" type="datetimeFigureOut">
              <a:rPr lang="el-GR"/>
              <a:pPr>
                <a:defRPr/>
              </a:pPr>
              <a:t>15/12/2014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0AF2477-14FD-4D32-ABCA-61770B8D09C8}"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62490394-FC21-41ED-999A-CFCC0C4845B3}" type="datetimeFigureOut">
              <a:rPr lang="el-GR"/>
              <a:pPr>
                <a:defRPr/>
              </a:pPr>
              <a:t>15/12/2014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68D492FB-E2F8-49E1-B98C-872A92243861}"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876DB244-81BC-411A-BE5D-B29887FD54A1}" type="datetimeFigureOut">
              <a:rPr lang="el-GR"/>
              <a:pPr>
                <a:defRPr/>
              </a:pPr>
              <a:t>15/12/2014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D3A3F4E-7A26-4C1B-8C98-9D93C43DF351}"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2A23C994-F13A-4710-B6F9-8D73BE391BC1}" type="datetimeFigureOut">
              <a:rPr lang="el-GR"/>
              <a:pPr>
                <a:defRPr/>
              </a:pPr>
              <a:t>15/12/2014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191D1D8D-C3A1-4FEE-B352-69A184AA8587}"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38352658-34EF-4872-8F9E-23A6C71C1AC7}" type="datetimeFigureOut">
              <a:rPr lang="el-GR"/>
              <a:pPr>
                <a:defRPr/>
              </a:pPr>
              <a:t>15/12/2014</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FB487729-ECD3-4F7C-B006-CED3AD58F695}"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1D94D071-A2BC-40EC-8BCA-8EE3B705203E}" type="datetimeFigureOut">
              <a:rPr lang="el-GR"/>
              <a:pPr>
                <a:defRPr/>
              </a:pPr>
              <a:t>15/12/2014</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F7927BF0-9D68-441C-AB64-D06A6CC7A4CF}"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838B6025-61B7-4E60-B585-312654E2AAB2}" type="datetimeFigureOut">
              <a:rPr lang="el-GR"/>
              <a:pPr>
                <a:defRPr/>
              </a:pPr>
              <a:t>15/12/2014</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881367CA-63CC-413F-9BE9-2CE212A4724E}"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E4549846-ADB6-4CD7-90AE-E792A7BDDF82}" type="datetimeFigureOut">
              <a:rPr lang="el-GR"/>
              <a:pPr>
                <a:defRPr/>
              </a:pPr>
              <a:t>15/12/2014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FDE15E23-A398-4C37-A370-4775C8D081A0}"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F2210662-B812-4FE8-9720-99BBA98F1C08}" type="datetimeFigureOut">
              <a:rPr lang="el-GR"/>
              <a:pPr>
                <a:defRPr/>
              </a:pPr>
              <a:t>15/12/2014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DCDC7896-88A0-4E7D-9152-F6697079EBC4}"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CF6A1A8-7A6B-47C2-9440-D143BB2CF848}" type="datetimeFigureOut">
              <a:rPr lang="el-GR"/>
              <a:pPr>
                <a:defRPr/>
              </a:pPr>
              <a:t>15/12/2014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256A200-C5CC-40C7-B7C3-B7EDCF8C7215}"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forms/d/18xI96ppXKvUd_fOI5ealsOABoI2J7XhVd2LKgt1faQQ/viewform?c=0&amp;w=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rtlCol="0">
            <a:normAutofit fontScale="90000"/>
          </a:bodyPr>
          <a:lstStyle/>
          <a:p>
            <a:pPr fontAlgn="auto">
              <a:spcAft>
                <a:spcPts val="0"/>
              </a:spcAft>
              <a:defRPr/>
            </a:pPr>
            <a:r>
              <a:rPr lang="el-GR" dirty="0" smtClean="0"/>
              <a:t>Διερεύνηση επιμορφωτικών αναγκών εκπαιδευτικών 4</a:t>
            </a:r>
            <a:r>
              <a:rPr lang="el-GR" baseline="30000" dirty="0" smtClean="0"/>
              <a:t>ης</a:t>
            </a:r>
            <a:r>
              <a:rPr lang="el-GR" dirty="0" smtClean="0"/>
              <a:t> Περιφέρειας Καβάλας</a:t>
            </a:r>
            <a:endParaRPr lang="el-GR" dirty="0"/>
          </a:p>
        </p:txBody>
      </p:sp>
      <p:sp>
        <p:nvSpPr>
          <p:cNvPr id="3" name="2 - Υπότιτλος"/>
          <p:cNvSpPr>
            <a:spLocks noGrp="1"/>
          </p:cNvSpPr>
          <p:nvPr>
            <p:ph type="subTitle" idx="1"/>
          </p:nvPr>
        </p:nvSpPr>
        <p:spPr>
          <a:xfrm>
            <a:off x="1403350" y="4581525"/>
            <a:ext cx="6400800" cy="1752600"/>
          </a:xfrm>
        </p:spPr>
        <p:txBody>
          <a:bodyPr rtlCol="0">
            <a:normAutofit/>
          </a:bodyPr>
          <a:lstStyle/>
          <a:p>
            <a:pPr fontAlgn="auto">
              <a:spcAft>
                <a:spcPts val="0"/>
              </a:spcAft>
              <a:buFont typeface="Arial" pitchFamily="34" charset="0"/>
              <a:buNone/>
              <a:defRPr/>
            </a:pPr>
            <a:r>
              <a:rPr lang="el-GR" sz="2800" dirty="0" err="1" smtClean="0"/>
              <a:t>Αλβανόπουλος</a:t>
            </a:r>
            <a:r>
              <a:rPr lang="el-GR" sz="2800" dirty="0" smtClean="0"/>
              <a:t> Γεώργιος</a:t>
            </a:r>
          </a:p>
          <a:p>
            <a:pPr fontAlgn="auto">
              <a:spcAft>
                <a:spcPts val="0"/>
              </a:spcAft>
              <a:buFont typeface="Arial" pitchFamily="34" charset="0"/>
              <a:buNone/>
              <a:defRPr/>
            </a:pPr>
            <a:r>
              <a:rPr lang="el-GR" sz="2800" dirty="0" smtClean="0"/>
              <a:t>Σχολικός Σύμβουλος</a:t>
            </a:r>
          </a:p>
          <a:p>
            <a:pPr fontAlgn="auto">
              <a:spcAft>
                <a:spcPts val="0"/>
              </a:spcAft>
              <a:buFont typeface="Arial" pitchFamily="34" charset="0"/>
              <a:buNone/>
              <a:defRPr/>
            </a:pPr>
            <a:r>
              <a:rPr lang="el-GR" sz="2800" dirty="0" smtClean="0"/>
              <a:t>Ελευθερούπολη, 15/12/2014</a:t>
            </a:r>
            <a:endParaRPr lang="el-G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 Τίτλος"/>
          <p:cNvSpPr>
            <a:spLocks noGrp="1"/>
          </p:cNvSpPr>
          <p:nvPr>
            <p:ph type="title"/>
          </p:nvPr>
        </p:nvSpPr>
        <p:spPr/>
        <p:txBody>
          <a:bodyPr/>
          <a:lstStyle/>
          <a:p>
            <a:r>
              <a:rPr lang="el-GR" sz="3200" smtClean="0"/>
              <a:t>Προτίμηση ημέρας</a:t>
            </a:r>
          </a:p>
        </p:txBody>
      </p:sp>
      <p:graphicFrame>
        <p:nvGraphicFramePr>
          <p:cNvPr id="4" name="9 - Γράφημα"/>
          <p:cNvGraphicFramePr/>
          <p:nvPr/>
        </p:nvGraphicFramePr>
        <p:xfrm>
          <a:off x="642910" y="1285860"/>
          <a:ext cx="8143932" cy="5214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 Τίτλος"/>
          <p:cNvSpPr>
            <a:spLocks noGrp="1"/>
          </p:cNvSpPr>
          <p:nvPr>
            <p:ph type="title"/>
          </p:nvPr>
        </p:nvSpPr>
        <p:spPr/>
        <p:txBody>
          <a:bodyPr/>
          <a:lstStyle/>
          <a:p>
            <a:r>
              <a:rPr lang="el-GR" sz="3200" smtClean="0"/>
              <a:t>Προτιμήσεις για τεχνική επιμόρφωσης</a:t>
            </a:r>
          </a:p>
        </p:txBody>
      </p:sp>
      <p:graphicFrame>
        <p:nvGraphicFramePr>
          <p:cNvPr id="4" name="10 - Γράφημα"/>
          <p:cNvGraphicFramePr/>
          <p:nvPr/>
        </p:nvGraphicFramePr>
        <p:xfrm>
          <a:off x="357158" y="1214422"/>
          <a:ext cx="8501122" cy="52864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 Τίτλος"/>
          <p:cNvSpPr>
            <a:spLocks noGrp="1"/>
          </p:cNvSpPr>
          <p:nvPr>
            <p:ph type="title"/>
          </p:nvPr>
        </p:nvSpPr>
        <p:spPr/>
        <p:txBody>
          <a:bodyPr/>
          <a:lstStyle/>
          <a:p>
            <a:r>
              <a:rPr lang="el-GR" sz="3200" smtClean="0"/>
              <a:t>Προτιμήσεις για επιμόρφωση </a:t>
            </a:r>
            <a:br>
              <a:rPr lang="el-GR" sz="3200" smtClean="0"/>
            </a:br>
            <a:r>
              <a:rPr lang="el-GR" sz="3200" smtClean="0"/>
              <a:t>(προαιρετική απάντηση)</a:t>
            </a:r>
          </a:p>
        </p:txBody>
      </p:sp>
      <p:graphicFrame>
        <p:nvGraphicFramePr>
          <p:cNvPr id="4" name="11 - Γράφημα"/>
          <p:cNvGraphicFramePr/>
          <p:nvPr/>
        </p:nvGraphicFramePr>
        <p:xfrm>
          <a:off x="142844" y="1428736"/>
          <a:ext cx="8572560" cy="52864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 Τίτλος"/>
          <p:cNvSpPr>
            <a:spLocks noGrp="1"/>
          </p:cNvSpPr>
          <p:nvPr>
            <p:ph type="title"/>
          </p:nvPr>
        </p:nvSpPr>
        <p:spPr/>
        <p:txBody>
          <a:bodyPr/>
          <a:lstStyle/>
          <a:p>
            <a:r>
              <a:rPr lang="el-GR" sz="2800" smtClean="0"/>
              <a:t>10. Παρακαλώ σημείωσε τις προτάσεις σου για τη διοργάνωση αποτελεσματικών επιμορφωτικών δραστηριοτήτων </a:t>
            </a:r>
          </a:p>
        </p:txBody>
      </p:sp>
      <p:sp>
        <p:nvSpPr>
          <p:cNvPr id="25602" name="2 - Θέση περιεχομένου"/>
          <p:cNvSpPr>
            <a:spLocks noGrp="1"/>
          </p:cNvSpPr>
          <p:nvPr>
            <p:ph idx="1"/>
          </p:nvPr>
        </p:nvSpPr>
        <p:spPr>
          <a:xfrm>
            <a:off x="457200" y="1600200"/>
            <a:ext cx="8543925" cy="4900613"/>
          </a:xfrm>
        </p:spPr>
        <p:txBody>
          <a:bodyPr/>
          <a:lstStyle/>
          <a:p>
            <a:r>
              <a:rPr lang="el-GR" sz="1600" smtClean="0"/>
              <a:t>Εμπλοκή εκπαιδευτικών του σχολείου, βιωματική προσέγγιση, πρόσκληση ειδικών κατά περίπτωση </a:t>
            </a:r>
          </a:p>
          <a:p>
            <a:r>
              <a:rPr lang="el-GR" sz="1600" smtClean="0"/>
              <a:t>Σεβασμός στον ελεύθερο χρόνο των εργαζόμενων. </a:t>
            </a:r>
          </a:p>
          <a:p>
            <a:r>
              <a:rPr lang="el-GR" sz="1600" smtClean="0"/>
              <a:t>Ασύγχρονη και δια ζώσης. Μελέτη περίπτωσης. Βιωματικό</a:t>
            </a:r>
            <a:r>
              <a:rPr lang="en-US" sz="1600" smtClean="0"/>
              <a:t>.</a:t>
            </a:r>
            <a:r>
              <a:rPr lang="el-GR" sz="1600" smtClean="0"/>
              <a:t> Αποφυγή θεωρίας και εστίαση στην εφαρμογή</a:t>
            </a:r>
            <a:r>
              <a:rPr lang="en-US" sz="1600" smtClean="0"/>
              <a:t>.</a:t>
            </a:r>
            <a:r>
              <a:rPr lang="el-GR" sz="1600" smtClean="0"/>
              <a:t> </a:t>
            </a:r>
          </a:p>
          <a:p>
            <a:r>
              <a:rPr lang="el-GR" sz="1600" smtClean="0"/>
              <a:t>Πρακτικές λύσεις στα διάφορα προβλήματα και αποφυγή θεωρίας. </a:t>
            </a:r>
          </a:p>
          <a:p>
            <a:r>
              <a:rPr lang="el-GR" sz="1600" smtClean="0"/>
              <a:t>Προβολή πρωτότυπων ιδεών στη διδασκαλία, προβληματισμός και συζήτηση,  εκπαιδευτικά - διδακτικά βιωματικά παιχνίδια, παραγωγή εργασιών</a:t>
            </a:r>
            <a:r>
              <a:rPr lang="en-US" sz="1600" smtClean="0"/>
              <a:t>.</a:t>
            </a:r>
            <a:r>
              <a:rPr lang="el-GR" sz="1600" smtClean="0"/>
              <a:t> </a:t>
            </a:r>
          </a:p>
          <a:p>
            <a:r>
              <a:rPr lang="el-GR" sz="1600" smtClean="0"/>
              <a:t>Δειγματικές διδασκαλίες από Σχολικό Σύμβουλο</a:t>
            </a:r>
            <a:r>
              <a:rPr lang="en-US" sz="1600" smtClean="0"/>
              <a:t>.</a:t>
            </a:r>
            <a:r>
              <a:rPr lang="el-GR" sz="1600" smtClean="0"/>
              <a:t> </a:t>
            </a:r>
          </a:p>
          <a:p>
            <a:r>
              <a:rPr lang="el-GR" sz="1600" smtClean="0"/>
              <a:t>Να υπάρχουν ξεχωριστές (επίπεδα) επιμορφώσεις ανάλογα με τα χρόνια διδασκαλίας, όταν αυτά αφορούν στην ίδια τάξη, </a:t>
            </a:r>
          </a:p>
          <a:p>
            <a:r>
              <a:rPr lang="el-GR" sz="1600" smtClean="0"/>
              <a:t>Να δίνεται η δυνατότητα παρακολούθησης και επιμορφωτικών συναντήσεων που αφορούν σε μεγαλύτερες τάξεις. </a:t>
            </a:r>
          </a:p>
          <a:p>
            <a:r>
              <a:rPr lang="el-GR" sz="1600" smtClean="0"/>
              <a:t>Σεβασμός στον ελεύθερο χρόνο των εργαζόμενων. </a:t>
            </a:r>
          </a:p>
          <a:p>
            <a:r>
              <a:rPr lang="el-GR" sz="1600" smtClean="0"/>
              <a:t>Οι επιμορφωτικές συναντήσεις να γίνονται λίγο μετά τη λήξη του εργασιακού ωραρίου</a:t>
            </a:r>
            <a:r>
              <a:rPr lang="en-US" sz="1600" smtClean="0"/>
              <a:t>.</a:t>
            </a:r>
            <a:r>
              <a:rPr lang="el-GR" sz="1600" smtClean="0"/>
              <a:t> </a:t>
            </a:r>
          </a:p>
          <a:p>
            <a:r>
              <a:rPr lang="el-GR" sz="1600" smtClean="0"/>
              <a:t>Θεωρώ απαραίτητες τις επιμορφωτικές δραστηριότητες αρκεί να μη γίνονται αυτές κατά τη διάρκεια της σχολικής χρονιάς (δηλαδή 1-10 Σεπτεμβρίου και 15-21 Ιουνίου). Μόνο κατά τη διάρκεια της περιόδου αυτής πιστεύω ότι μπορεί να είναι πραγματικά αποτελεσματικές οι επιμορφωτικές δραστηριότητες!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2 - Θέση περιεχομένου"/>
          <p:cNvSpPr>
            <a:spLocks noGrp="1"/>
          </p:cNvSpPr>
          <p:nvPr>
            <p:ph idx="1"/>
          </p:nvPr>
        </p:nvSpPr>
        <p:spPr>
          <a:xfrm>
            <a:off x="428625" y="1214438"/>
            <a:ext cx="8229600" cy="4525962"/>
          </a:xfrm>
        </p:spPr>
        <p:txBody>
          <a:bodyPr/>
          <a:lstStyle/>
          <a:p>
            <a:r>
              <a:rPr lang="el-GR" sz="1600" smtClean="0"/>
              <a:t>ΝΑ ΓΙΝΟΝΤΑΙ ΕΠΙΜΟΡΦΩΤΙΚΕΣ ΣΥΝΑΝΤΗΣΕΙΣ ΚΑΤΑ ΤΗΝ ΑΡΧΗ ΤΗΣ ΣΧΟΛΙΚΗΣ ΧΡΟΝΙΑΣ ΓΙΑ ΤΟΝ ΕΚΠΑΙΔΕΥΤΙΚΟ ΚΑΘΕ ΤΑΞΗΣ ΑΛΛΑ ΚΑΙ ΚΑΤΑ ΤΗ ΔΙΑΡΚΕΙΑ ΤΗΣ ΣΧΟΛΙΚΗΣ ΧΡΟΝΙΑΣ </a:t>
            </a:r>
          </a:p>
          <a:p>
            <a:r>
              <a:rPr lang="en-US" sz="1600" smtClean="0"/>
              <a:t>M</a:t>
            </a:r>
            <a:r>
              <a:rPr lang="el-GR" sz="1600" smtClean="0"/>
              <a:t>ικρός αριθμός συμμετεχόντων </a:t>
            </a:r>
          </a:p>
          <a:p>
            <a:r>
              <a:rPr lang="el-GR" sz="1600" smtClean="0"/>
              <a:t>Επιμόρφωση σε τακτά χρονικά διαστήματα-βιωματικές δράσεις-εφαρμογή των μεθόδων και αξιολόγησή τους -επανατροφοδότηση </a:t>
            </a:r>
          </a:p>
          <a:p>
            <a:r>
              <a:rPr lang="el-GR" sz="1600" smtClean="0"/>
              <a:t>ΕΞ ΑΠΑΝΤΟΣ ΝΑ ΠΑΡΕΧΕΤΑΙ ΚΑΠΟΙΟ ΥΛΙΚΟ, ΚΑΘΩΣ ΚΙ ΕΞΥΠΝΕΣ ΔΡΑΣΤΗΡΙΟΤΗΤΕΣ ΠΟΥ ΘΑ ΚΑΘΙΣΤΟΥΝ ΑΠΟΤΕΛΕΣΜΑΤΙΚΗ ΤΗΝ ΕΠΙΜΟΡΦΩΣΗ. ΠΧ ΟΙ ΕΝΤΥΠΩΣΙΑΚΕΣ ΧΕΙΡΟΤΕΧΝΙΕΣ, ΠΑΙΧΝΙΔΙΑ ΚΛΠ </a:t>
            </a:r>
          </a:p>
          <a:p>
            <a:r>
              <a:rPr lang="el-GR" sz="1600" smtClean="0"/>
              <a:t>Έμφαση στη βιωματική δράση</a:t>
            </a:r>
            <a:r>
              <a:rPr lang="en-US" sz="1600" smtClean="0"/>
              <a:t>.</a:t>
            </a:r>
            <a:r>
              <a:rPr lang="el-GR" sz="1600" smtClean="0"/>
              <a:t> </a:t>
            </a:r>
          </a:p>
          <a:p>
            <a:r>
              <a:rPr lang="el-GR" sz="1600" smtClean="0"/>
              <a:t>Να στοχεύουν σε μία ή δύο παραμέτρους του θέματος και  να γίνεται συνολική ανάλυση με  αναφορές από βιωματικές δράσεις</a:t>
            </a:r>
            <a:r>
              <a:rPr lang="en-US" sz="1600" smtClean="0"/>
              <a:t>.</a:t>
            </a:r>
            <a:r>
              <a:rPr lang="el-GR" sz="1600" smtClean="0"/>
              <a:t> </a:t>
            </a:r>
          </a:p>
          <a:p>
            <a:r>
              <a:rPr lang="el-GR" sz="1600" smtClean="0"/>
              <a:t>Να είναι όσο το δυνατόν λιγότερο θεωρητικές και περισσότερο πρακτικές. Θα πρότεινα μετά από κάθε επιμόρφωση να υπάρχει ένας κοντινός χρονικός ορίζοντας εφαρμογής των όσων παρουσιάστηκαν μέσα στην τάξη  και στη συνέχεια μία τελευταία συνάντηση ώστε να συζητηθούν τα αποτελέσματα της πράξης, από τους επιμορφούμενους. Μάλιστα θα το θεωρούσα ως βασικό όρο, όσοι δηλώνουν συμμετοχή σε επιμορφωτικές δραστηριότητες να εφαρμόζουν σύντομα και αποδεδειγμένα τις νέες γνώσεις και να συζητούμε γι'αυτές. Έχουμε να μάθουμε πολλά όχι μόνο από τον εαυτό μας αλλά και από τους άλλους.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 Τίτλος"/>
          <p:cNvSpPr>
            <a:spLocks noGrp="1"/>
          </p:cNvSpPr>
          <p:nvPr>
            <p:ph type="title"/>
          </p:nvPr>
        </p:nvSpPr>
        <p:spPr/>
        <p:txBody>
          <a:bodyPr/>
          <a:lstStyle/>
          <a:p>
            <a:endParaRPr lang="el-GR" smtClean="0"/>
          </a:p>
        </p:txBody>
      </p:sp>
      <p:sp>
        <p:nvSpPr>
          <p:cNvPr id="27650" name="2 - Θέση περιεχομένου"/>
          <p:cNvSpPr>
            <a:spLocks noGrp="1"/>
          </p:cNvSpPr>
          <p:nvPr>
            <p:ph idx="1"/>
          </p:nvPr>
        </p:nvSpPr>
        <p:spPr/>
        <p:txBody>
          <a:bodyPr/>
          <a:lstStyle/>
          <a:p>
            <a:r>
              <a:rPr lang="el-GR" sz="1600" smtClean="0"/>
              <a:t>α. Παρακολούθηση της διαφοροποιημένης διδασκαλίας στην πράξη, β. Παρακολούθηση σεμιναρίων εντός σχολικού ωραρίου-μικρών σε αριθμό ώστε να μη διαταράσσεται η λειτουργία του σχολείου όπως και πραγματοποίηση δειγματικών διδασκαλιών γ. "Ανέβασμα"  των εργασιών που πραγματοποιούν  συνάδελφοι εκπαιδευτικοί της περιφέρειας (όπως αυτές που παρουσιάζονται στο τέλος της σχολικής χρονιάς) σε πλατφόρμα ψηφιακού υλικού και αντίστοιχα βιβλιοθήκης για έντυπο υλικό  δ. Όλα τα θέματα που αναφέρονται είναι πολύ ενδιαφέροντα! Καλό θα είναι να πραγματοποιηθεί μια σειρά σεμιναρίων ώστε να αγγίξει περισσότερα από ένα θέματα. Θα επιθυμούσα να γίνει μια επιμορφωτική συνάντηση ή σειρά συναντήσεων με θέμα τη διαχείριση και αντιμετώπιση παιδιών που πάσχουν από ψυχικές νόσους. </a:t>
            </a:r>
          </a:p>
          <a:p>
            <a:endParaRPr lang="el-GR" sz="1600" smtClean="0"/>
          </a:p>
          <a:p>
            <a:r>
              <a:rPr lang="el-GR" sz="1600" smtClean="0"/>
              <a:t>Ενσωμάτωση ΤΠΕ στη μαθησιακή διαδικασία συνδυασμός διδασκαλίας με ΤΠΕ </a:t>
            </a:r>
          </a:p>
          <a:p>
            <a:endParaRPr lang="el-GR" sz="1600" smtClean="0"/>
          </a:p>
          <a:p>
            <a:r>
              <a:rPr lang="el-GR" sz="1600" smtClean="0"/>
              <a:t>Μικρός αριθμός συμμετεχόντων και να είναι βιωματικό </a:t>
            </a:r>
          </a:p>
          <a:p>
            <a:endParaRPr lang="el-GR" sz="1600" smtClean="0"/>
          </a:p>
          <a:p>
            <a:endParaRPr lang="el-GR" sz="16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 Τίτλος"/>
          <p:cNvSpPr>
            <a:spLocks noGrp="1"/>
          </p:cNvSpPr>
          <p:nvPr>
            <p:ph type="title"/>
          </p:nvPr>
        </p:nvSpPr>
        <p:spPr/>
        <p:txBody>
          <a:bodyPr/>
          <a:lstStyle/>
          <a:p>
            <a:endParaRPr lang="el-GR" smtClean="0"/>
          </a:p>
        </p:txBody>
      </p:sp>
      <p:sp>
        <p:nvSpPr>
          <p:cNvPr id="28674" name="2 - Θέση περιεχομένου"/>
          <p:cNvSpPr>
            <a:spLocks noGrp="1"/>
          </p:cNvSpPr>
          <p:nvPr>
            <p:ph idx="1"/>
          </p:nvPr>
        </p:nvSpPr>
        <p:spPr/>
        <p:txBody>
          <a:bodyPr/>
          <a:lstStyle/>
          <a:p>
            <a:pPr algn="ctr"/>
            <a:endParaRPr lang="en-US" smtClean="0"/>
          </a:p>
          <a:p>
            <a:pPr algn="ctr"/>
            <a:endParaRPr lang="en-US" smtClean="0"/>
          </a:p>
          <a:p>
            <a:pPr algn="ctr"/>
            <a:r>
              <a:rPr lang="el-GR" smtClean="0"/>
              <a:t>Ευχαριστώ θερμά όσους συμμετείχαν στην έρευνα αυτή.</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 Τίτλος"/>
          <p:cNvSpPr>
            <a:spLocks noGrp="1"/>
          </p:cNvSpPr>
          <p:nvPr>
            <p:ph type="title"/>
          </p:nvPr>
        </p:nvSpPr>
        <p:spPr/>
        <p:txBody>
          <a:bodyPr/>
          <a:lstStyle/>
          <a:p>
            <a:r>
              <a:rPr lang="el-GR" sz="3600" smtClean="0"/>
              <a:t>Ταυτότητα της έρευνας</a:t>
            </a:r>
          </a:p>
        </p:txBody>
      </p:sp>
      <p:sp>
        <p:nvSpPr>
          <p:cNvPr id="14338" name="2 - Θέση περιεχομένου"/>
          <p:cNvSpPr>
            <a:spLocks noGrp="1"/>
          </p:cNvSpPr>
          <p:nvPr>
            <p:ph idx="1"/>
          </p:nvPr>
        </p:nvSpPr>
        <p:spPr/>
        <p:txBody>
          <a:bodyPr/>
          <a:lstStyle/>
          <a:p>
            <a:endParaRPr lang="el-GR" smtClean="0"/>
          </a:p>
          <a:p>
            <a:r>
              <a:rPr lang="el-GR" smtClean="0"/>
              <a:t>Συμμετείχαν 92 εκπαιδευτικοί της 4</a:t>
            </a:r>
            <a:r>
              <a:rPr lang="el-GR" baseline="30000" smtClean="0"/>
              <a:t>ης</a:t>
            </a:r>
            <a:r>
              <a:rPr lang="el-GR" smtClean="0"/>
              <a:t> Περιφέρειας</a:t>
            </a:r>
            <a:r>
              <a:rPr lang="en-US" smtClean="0"/>
              <a:t> (</a:t>
            </a:r>
            <a:r>
              <a:rPr lang="el-GR" smtClean="0">
                <a:latin typeface="Arial" charset="0"/>
              </a:rPr>
              <a:t>περίπου το </a:t>
            </a:r>
            <a:r>
              <a:rPr lang="en-US" smtClean="0"/>
              <a:t>70%)</a:t>
            </a:r>
            <a:endParaRPr lang="el-GR" smtClean="0"/>
          </a:p>
          <a:p>
            <a:endParaRPr lang="el-GR" smtClean="0"/>
          </a:p>
          <a:p>
            <a:r>
              <a:rPr lang="el-GR" smtClean="0"/>
              <a:t>Από 1</a:t>
            </a:r>
            <a:r>
              <a:rPr lang="el-GR" smtClean="0">
                <a:latin typeface="Arial" charset="0"/>
              </a:rPr>
              <a:t> έως </a:t>
            </a:r>
            <a:r>
              <a:rPr lang="el-GR" smtClean="0"/>
              <a:t>15/12/2014</a:t>
            </a:r>
          </a:p>
          <a:p>
            <a:endParaRPr lang="el-GR" smtClean="0">
              <a:hlinkClick r:id="rId2"/>
            </a:endParaRPr>
          </a:p>
          <a:p>
            <a:r>
              <a:rPr lang="el-GR" smtClean="0">
                <a:latin typeface="Arial" charset="0"/>
                <a:hlinkClick r:id="rId2"/>
              </a:rPr>
              <a:t>Ανώνυμο η</a:t>
            </a:r>
            <a:r>
              <a:rPr lang="el-GR" smtClean="0">
                <a:hlinkClick r:id="rId2"/>
              </a:rPr>
              <a:t>λεκτρονικό ερωτηματολόγιο</a:t>
            </a:r>
            <a:endParaRPr lang="el-G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p:txBody>
          <a:bodyPr/>
          <a:lstStyle/>
          <a:p>
            <a:r>
              <a:rPr lang="el-GR" sz="3600" smtClean="0"/>
              <a:t>Σχέση εργασίας</a:t>
            </a:r>
          </a:p>
        </p:txBody>
      </p:sp>
      <p:graphicFrame>
        <p:nvGraphicFramePr>
          <p:cNvPr id="4" name="2 - Γράφημα"/>
          <p:cNvGraphicFramePr/>
          <p:nvPr/>
        </p:nvGraphicFramePr>
        <p:xfrm>
          <a:off x="474634" y="1420798"/>
          <a:ext cx="8215370" cy="464347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 - Γράφημα"/>
          <p:cNvGraphicFramePr/>
          <p:nvPr/>
        </p:nvGraphicFramePr>
        <p:xfrm>
          <a:off x="785786" y="285728"/>
          <a:ext cx="8072494" cy="64294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Γράφημα"/>
          <p:cNvGraphicFramePr/>
          <p:nvPr/>
        </p:nvGraphicFramePr>
        <p:xfrm>
          <a:off x="214282" y="714356"/>
          <a:ext cx="8786874" cy="57150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 Γράφημα"/>
          <p:cNvGraphicFramePr/>
          <p:nvPr/>
        </p:nvGraphicFramePr>
        <p:xfrm>
          <a:off x="6350" y="279378"/>
          <a:ext cx="8929718" cy="65722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5 - Γράφημα"/>
          <p:cNvGraphicFramePr/>
          <p:nvPr/>
        </p:nvGraphicFramePr>
        <p:xfrm>
          <a:off x="214282" y="214290"/>
          <a:ext cx="8929718" cy="664371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6 - Γράφημα"/>
          <p:cNvGraphicFramePr/>
          <p:nvPr/>
        </p:nvGraphicFramePr>
        <p:xfrm>
          <a:off x="117444" y="195240"/>
          <a:ext cx="8858280" cy="64293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Τίτλος"/>
          <p:cNvSpPr>
            <a:spLocks noGrp="1"/>
          </p:cNvSpPr>
          <p:nvPr>
            <p:ph type="title"/>
          </p:nvPr>
        </p:nvSpPr>
        <p:spPr/>
        <p:txBody>
          <a:bodyPr/>
          <a:lstStyle/>
          <a:p>
            <a:r>
              <a:rPr lang="el-GR" sz="3200" smtClean="0"/>
              <a:t>Προτιμήσεις για ώρες σεμιναρίου</a:t>
            </a:r>
          </a:p>
        </p:txBody>
      </p:sp>
      <p:graphicFrame>
        <p:nvGraphicFramePr>
          <p:cNvPr id="4" name="8 - Γράφημα"/>
          <p:cNvGraphicFramePr/>
          <p:nvPr/>
        </p:nvGraphicFramePr>
        <p:xfrm>
          <a:off x="642910" y="1500174"/>
          <a:ext cx="8143932" cy="507209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498</Words>
  <Application>Microsoft Office PowerPoint</Application>
  <PresentationFormat>Προβολή στην οθόνη (4:3)</PresentationFormat>
  <Paragraphs>43</Paragraphs>
  <Slides>16</Slides>
  <Notes>0</Notes>
  <HiddenSlides>0</HiddenSlides>
  <MMClips>0</MMClips>
  <ScaleCrop>false</ScaleCrop>
  <HeadingPairs>
    <vt:vector size="6" baseType="variant">
      <vt:variant>
        <vt:lpstr>Γραμματοσειρές που χρησιμοποιούνται</vt:lpstr>
      </vt:variant>
      <vt:variant>
        <vt:i4>2</vt:i4>
      </vt:variant>
      <vt:variant>
        <vt:lpstr>Πρότυπο σχεδίασης</vt:lpstr>
      </vt:variant>
      <vt:variant>
        <vt:i4>1</vt:i4>
      </vt:variant>
      <vt:variant>
        <vt:lpstr>Τίτλοι διαφανειών</vt:lpstr>
      </vt:variant>
      <vt:variant>
        <vt:i4>16</vt:i4>
      </vt:variant>
    </vt:vector>
  </HeadingPairs>
  <TitlesOfParts>
    <vt:vector size="19" baseType="lpstr">
      <vt:lpstr>Calibri</vt:lpstr>
      <vt:lpstr>Arial</vt:lpstr>
      <vt:lpstr>Θέμα του Office</vt:lpstr>
      <vt:lpstr>Διερεύνηση επιμορφωτικών αναγκών εκπαιδευτικών 4ης Περιφέρειας Καβάλας</vt:lpstr>
      <vt:lpstr>Ταυτότητα της έρευνας</vt:lpstr>
      <vt:lpstr>Σχέση εργασίας</vt:lpstr>
      <vt:lpstr>Διαφάνεια 4</vt:lpstr>
      <vt:lpstr>Διαφάνεια 5</vt:lpstr>
      <vt:lpstr>Διαφάνεια 6</vt:lpstr>
      <vt:lpstr>Διαφάνεια 7</vt:lpstr>
      <vt:lpstr>Διαφάνεια 8</vt:lpstr>
      <vt:lpstr>Προτιμήσεις για ώρες σεμιναρίου</vt:lpstr>
      <vt:lpstr>Προτίμηση ημέρας</vt:lpstr>
      <vt:lpstr>Προτιμήσεις για τεχνική επιμόρφωσης</vt:lpstr>
      <vt:lpstr>Προτιμήσεις για επιμόρφωση  (προαιρετική απάντηση)</vt:lpstr>
      <vt:lpstr>10. Παρακαλώ σημείωσε τις προτάσεις σου για τη διοργάνωση αποτελεσματικών επιμορφωτικών δραστηριοτήτων </vt:lpstr>
      <vt:lpstr>Διαφάνεια 14</vt:lpstr>
      <vt:lpstr>Διαφάνεια 15</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Διερεύνηση επιμορφωτικών αναγκών εκπαιδευτικών 4ης Περιφέρειας Καβάλας</dc:title>
  <dc:creator>Giorgos</dc:creator>
  <cp:lastModifiedBy>Πρωτοβάθμια</cp:lastModifiedBy>
  <cp:revision>35</cp:revision>
  <dcterms:created xsi:type="dcterms:W3CDTF">2014-12-14T18:12:59Z</dcterms:created>
  <dcterms:modified xsi:type="dcterms:W3CDTF">2014-12-15T08:16:38Z</dcterms:modified>
</cp:coreProperties>
</file>